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0"/>
  </p:notesMasterIdLst>
  <p:sldIdLst>
    <p:sldId id="256" r:id="rId2"/>
    <p:sldId id="277" r:id="rId3"/>
    <p:sldId id="257" r:id="rId4"/>
    <p:sldId id="258" r:id="rId5"/>
    <p:sldId id="276" r:id="rId6"/>
    <p:sldId id="259" r:id="rId7"/>
    <p:sldId id="260" r:id="rId8"/>
    <p:sldId id="261" r:id="rId9"/>
    <p:sldId id="262" r:id="rId10"/>
    <p:sldId id="263" r:id="rId11"/>
    <p:sldId id="264" r:id="rId12"/>
    <p:sldId id="265" r:id="rId13"/>
    <p:sldId id="266" r:id="rId14"/>
    <p:sldId id="267" r:id="rId15"/>
    <p:sldId id="271" r:id="rId16"/>
    <p:sldId id="268" r:id="rId17"/>
    <p:sldId id="269" r:id="rId18"/>
    <p:sldId id="270" r:id="rId1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948"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DFADC952-E74E-4AE6-B6E0-C6FF9C09293E}" type="datetimeFigureOut">
              <a:rPr lang="en-US"/>
              <a:pPr>
                <a:defRPr/>
              </a:pPr>
              <a:t>1/25/2024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DFA37393-B2EC-4B0B-8273-C008AD5A8C6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0D9FEAD-F7F2-4658-98A0-B191AC1F6D1E}" type="slidenum">
              <a:rPr lang="en-US" altLang="en-US" smtClean="0"/>
              <a:pPr/>
              <a:t>3</a:t>
            </a:fld>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895538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90201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29736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422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580721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9914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32781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744548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0627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72710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945286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6858000"/>
          </a:xfrm>
          <a:prstGeom prst="rect">
            <a:avLst/>
          </a:prstGeom>
          <a:gradFill rotWithShape="0">
            <a:gsLst>
              <a:gs pos="0">
                <a:srgbClr val="66B3FF"/>
              </a:gs>
              <a:gs pos="100000">
                <a:srgbClr val="003366"/>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endParaRPr lang="en-US" altLang="en-US"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342900" indent="-342900" algn="l" rtl="0" eaLnBrk="0" fontAlgn="base" hangingPunct="0">
        <a:spcBef>
          <a:spcPct val="20000"/>
        </a:spcBef>
        <a:spcAft>
          <a:spcPct val="0"/>
        </a:spcAft>
        <a:buChar char="•"/>
        <a:defRPr sz="3200">
          <a:solidFill>
            <a:schemeClr val="tx1"/>
          </a:solidFill>
          <a:latin typeface="+mn-lt"/>
        </a:defRPr>
      </a:lvl2pPr>
      <a:lvl3pPr marL="342900" indent="-342900" algn="l" rtl="0" eaLnBrk="0" fontAlgn="base" hangingPunct="0">
        <a:spcBef>
          <a:spcPct val="20000"/>
        </a:spcBef>
        <a:spcAft>
          <a:spcPct val="0"/>
        </a:spcAft>
        <a:buChar char="•"/>
        <a:defRPr sz="3200">
          <a:solidFill>
            <a:schemeClr val="tx1"/>
          </a:solidFill>
          <a:latin typeface="+mn-lt"/>
        </a:defRPr>
      </a:lvl3pPr>
      <a:lvl4pPr marL="342900" indent="-342900" algn="l" rtl="0" eaLnBrk="0" fontAlgn="base" hangingPunct="0">
        <a:spcBef>
          <a:spcPct val="20000"/>
        </a:spcBef>
        <a:spcAft>
          <a:spcPct val="0"/>
        </a:spcAft>
        <a:buChar char="•"/>
        <a:defRPr sz="3200">
          <a:solidFill>
            <a:schemeClr val="tx1"/>
          </a:solidFill>
          <a:latin typeface="+mn-lt"/>
        </a:defRPr>
      </a:lvl4pPr>
      <a:lvl5pPr marL="342900" indent="-342900" algn="l" rtl="0" eaLnBrk="0" fontAlgn="base" hangingPunct="0">
        <a:spcBef>
          <a:spcPct val="20000"/>
        </a:spcBef>
        <a:spcAft>
          <a:spcPct val="0"/>
        </a:spcAft>
        <a:buChar char="•"/>
        <a:defRPr sz="3200">
          <a:solidFill>
            <a:schemeClr val="tx1"/>
          </a:solidFill>
          <a:latin typeface="+mn-lt"/>
        </a:defRPr>
      </a:lvl5pPr>
      <a:lvl6pPr marL="800100" indent="-342900" algn="l" rtl="0" eaLnBrk="0" fontAlgn="base" hangingPunct="0">
        <a:spcBef>
          <a:spcPct val="20000"/>
        </a:spcBef>
        <a:spcAft>
          <a:spcPct val="0"/>
        </a:spcAft>
        <a:buChar char="•"/>
        <a:defRPr sz="3200">
          <a:solidFill>
            <a:schemeClr val="tx1"/>
          </a:solidFill>
          <a:latin typeface="+mn-lt"/>
        </a:defRPr>
      </a:lvl6pPr>
      <a:lvl7pPr marL="1257300" indent="-342900" algn="l" rtl="0" eaLnBrk="0" fontAlgn="base" hangingPunct="0">
        <a:spcBef>
          <a:spcPct val="20000"/>
        </a:spcBef>
        <a:spcAft>
          <a:spcPct val="0"/>
        </a:spcAft>
        <a:buChar char="•"/>
        <a:defRPr sz="3200">
          <a:solidFill>
            <a:schemeClr val="tx1"/>
          </a:solidFill>
          <a:latin typeface="+mn-lt"/>
        </a:defRPr>
      </a:lvl7pPr>
      <a:lvl8pPr marL="1714500" indent="-342900" algn="l" rtl="0" eaLnBrk="0" fontAlgn="base" hangingPunct="0">
        <a:spcBef>
          <a:spcPct val="20000"/>
        </a:spcBef>
        <a:spcAft>
          <a:spcPct val="0"/>
        </a:spcAft>
        <a:buChar char="•"/>
        <a:defRPr sz="3200">
          <a:solidFill>
            <a:schemeClr val="tx1"/>
          </a:solidFill>
          <a:latin typeface="+mn-lt"/>
        </a:defRPr>
      </a:lvl8pPr>
      <a:lvl9pPr marL="2171700" indent="-342900" algn="l" rtl="0" eaLnBrk="0" fontAlgn="base" hangingPunct="0">
        <a:spcBef>
          <a:spcPct val="20000"/>
        </a:spcBef>
        <a:spcAft>
          <a:spcPct val="0"/>
        </a:spcAft>
        <a:buChar char="•"/>
        <a:defRPr sz="3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idx="4294967295"/>
          </p:nvPr>
        </p:nvSpPr>
        <p:spPr bwMode="auto">
          <a:xfrm>
            <a:off x="228600" y="1870075"/>
            <a:ext cx="8653463" cy="963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381000"/>
            <a:r>
              <a:rPr lang="en-US" altLang="en-US" sz="4800" b="1" smtClean="0">
                <a:solidFill>
                  <a:srgbClr val="FFFFFF"/>
                </a:solidFill>
                <a:latin typeface="Times New Roman" panose="02020603050405020304" pitchFamily="18" charset="0"/>
              </a:rPr>
              <a:t>Meditation Two</a:t>
            </a:r>
          </a:p>
        </p:txBody>
      </p:sp>
      <p:sp>
        <p:nvSpPr>
          <p:cNvPr id="3075" name="Rectangle 3"/>
          <p:cNvSpPr>
            <a:spLocks noChangeArrowheads="1"/>
          </p:cNvSpPr>
          <p:nvPr/>
        </p:nvSpPr>
        <p:spPr bwMode="auto">
          <a:xfrm>
            <a:off x="263525" y="2763838"/>
            <a:ext cx="8583613" cy="34925"/>
          </a:xfrm>
          <a:prstGeom prst="rect">
            <a:avLst/>
          </a:prstGeom>
          <a:solidFill>
            <a:srgbClr val="66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3076" name="Freeform 4"/>
          <p:cNvSpPr>
            <a:spLocks noChangeArrowheads="1"/>
          </p:cNvSpPr>
          <p:nvPr/>
        </p:nvSpPr>
        <p:spPr bwMode="auto">
          <a:xfrm>
            <a:off x="228600" y="2728913"/>
            <a:ext cx="8653463" cy="104775"/>
          </a:xfrm>
          <a:custGeom>
            <a:avLst/>
            <a:gdLst>
              <a:gd name="T0" fmla="*/ 0 w 5451"/>
              <a:gd name="T1" fmla="*/ 2147483646 h 66"/>
              <a:gd name="T2" fmla="*/ 2147483646 w 5451"/>
              <a:gd name="T3" fmla="*/ 2147483646 h 66"/>
              <a:gd name="T4" fmla="*/ 2147483646 w 5451"/>
              <a:gd name="T5" fmla="*/ 0 h 66"/>
              <a:gd name="T6" fmla="*/ 2147483646 w 5451"/>
              <a:gd name="T7" fmla="*/ 2147483646 h 66"/>
              <a:gd name="T8" fmla="*/ 2147483646 w 5451"/>
              <a:gd name="T9" fmla="*/ 2147483646 h 66"/>
              <a:gd name="T10" fmla="*/ 2147483646 w 5451"/>
              <a:gd name="T11" fmla="*/ 2147483646 h 66"/>
              <a:gd name="T12" fmla="*/ 0 w 5451"/>
              <a:gd name="T13" fmla="*/ 2147483646 h 66"/>
              <a:gd name="T14" fmla="*/ 0 60000 65536"/>
              <a:gd name="T15" fmla="*/ 0 60000 65536"/>
              <a:gd name="T16" fmla="*/ 0 60000 65536"/>
              <a:gd name="T17" fmla="*/ 0 60000 65536"/>
              <a:gd name="T18" fmla="*/ 0 60000 65536"/>
              <a:gd name="T19" fmla="*/ 0 60000 65536"/>
              <a:gd name="T20" fmla="*/ 0 60000 65536"/>
              <a:gd name="T21" fmla="*/ 0 w 5451"/>
              <a:gd name="T22" fmla="*/ 0 h 66"/>
              <a:gd name="T23" fmla="*/ 5451 w 5451"/>
              <a:gd name="T24" fmla="*/ 66 h 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51" h="66">
                <a:moveTo>
                  <a:pt x="0" y="66"/>
                </a:moveTo>
                <a:lnTo>
                  <a:pt x="5451" y="66"/>
                </a:lnTo>
                <a:lnTo>
                  <a:pt x="5451" y="0"/>
                </a:lnTo>
                <a:lnTo>
                  <a:pt x="5429" y="22"/>
                </a:lnTo>
                <a:lnTo>
                  <a:pt x="5429" y="44"/>
                </a:lnTo>
                <a:lnTo>
                  <a:pt x="22" y="44"/>
                </a:lnTo>
                <a:lnTo>
                  <a:pt x="0" y="66"/>
                </a:lnTo>
                <a:close/>
              </a:path>
            </a:pathLst>
          </a:custGeom>
          <a:solidFill>
            <a:srgbClr val="005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7" name="Freeform 5"/>
          <p:cNvSpPr>
            <a:spLocks noChangeArrowheads="1"/>
          </p:cNvSpPr>
          <p:nvPr/>
        </p:nvSpPr>
        <p:spPr bwMode="auto">
          <a:xfrm>
            <a:off x="228600" y="2728913"/>
            <a:ext cx="8653463" cy="104775"/>
          </a:xfrm>
          <a:custGeom>
            <a:avLst/>
            <a:gdLst>
              <a:gd name="T0" fmla="*/ 0 w 5451"/>
              <a:gd name="T1" fmla="*/ 2147483646 h 66"/>
              <a:gd name="T2" fmla="*/ 0 w 5451"/>
              <a:gd name="T3" fmla="*/ 0 h 66"/>
              <a:gd name="T4" fmla="*/ 2147483646 w 5451"/>
              <a:gd name="T5" fmla="*/ 0 h 66"/>
              <a:gd name="T6" fmla="*/ 2147483646 w 5451"/>
              <a:gd name="T7" fmla="*/ 2147483646 h 66"/>
              <a:gd name="T8" fmla="*/ 2147483646 w 5451"/>
              <a:gd name="T9" fmla="*/ 2147483646 h 66"/>
              <a:gd name="T10" fmla="*/ 2147483646 w 5451"/>
              <a:gd name="T11" fmla="*/ 2147483646 h 66"/>
              <a:gd name="T12" fmla="*/ 0 w 5451"/>
              <a:gd name="T13" fmla="*/ 2147483646 h 66"/>
              <a:gd name="T14" fmla="*/ 0 60000 65536"/>
              <a:gd name="T15" fmla="*/ 0 60000 65536"/>
              <a:gd name="T16" fmla="*/ 0 60000 65536"/>
              <a:gd name="T17" fmla="*/ 0 60000 65536"/>
              <a:gd name="T18" fmla="*/ 0 60000 65536"/>
              <a:gd name="T19" fmla="*/ 0 60000 65536"/>
              <a:gd name="T20" fmla="*/ 0 60000 65536"/>
              <a:gd name="T21" fmla="*/ 0 w 5451"/>
              <a:gd name="T22" fmla="*/ 0 h 66"/>
              <a:gd name="T23" fmla="*/ 5451 w 5451"/>
              <a:gd name="T24" fmla="*/ 66 h 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51" h="66">
                <a:moveTo>
                  <a:pt x="0" y="66"/>
                </a:moveTo>
                <a:lnTo>
                  <a:pt x="0" y="0"/>
                </a:lnTo>
                <a:lnTo>
                  <a:pt x="5451" y="0"/>
                </a:lnTo>
                <a:lnTo>
                  <a:pt x="5429" y="22"/>
                </a:lnTo>
                <a:lnTo>
                  <a:pt x="22" y="22"/>
                </a:lnTo>
                <a:lnTo>
                  <a:pt x="22" y="44"/>
                </a:lnTo>
                <a:lnTo>
                  <a:pt x="0" y="66"/>
                </a:lnTo>
                <a:close/>
              </a:path>
            </a:pathLst>
          </a:custGeom>
          <a:solidFill>
            <a:srgbClr val="C1E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78" name="Rectangle 6"/>
          <p:cNvSpPr>
            <a:spLocks noGrp="1" noChangeArrowheads="1"/>
          </p:cNvSpPr>
          <p:nvPr>
            <p:ph type="subTitle" idx="4294967295"/>
          </p:nvPr>
        </p:nvSpPr>
        <p:spPr bwMode="auto">
          <a:xfrm>
            <a:off x="227013" y="2990850"/>
            <a:ext cx="8655050" cy="4683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defTabSz="381000">
              <a:spcBef>
                <a:spcPct val="0"/>
              </a:spcBef>
              <a:buFontTx/>
              <a:buNone/>
            </a:pPr>
            <a:r>
              <a:rPr lang="en-US" altLang="en-US" sz="2800" smtClean="0">
                <a:solidFill>
                  <a:srgbClr val="CCE6FF"/>
                </a:solidFill>
                <a:latin typeface="Times New Roman" panose="02020603050405020304" pitchFamily="18" charset="0"/>
              </a:rPr>
              <a:t>Cogito Ergo Sum</a:t>
            </a:r>
          </a:p>
        </p:txBody>
      </p:sp>
    </p:spTree>
  </p:cSld>
  <p:clrMapOvr>
    <a:masterClrMapping/>
  </p:clrMapOvr>
  <p:transition advClick="0">
    <p:cover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ctrTitle" idx="4294967295"/>
          </p:nvPr>
        </p:nvSpPr>
        <p:spPr bwMode="auto">
          <a:xfrm>
            <a:off x="228600" y="534988"/>
            <a:ext cx="8675688" cy="7699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381000"/>
            <a:r>
              <a:rPr lang="en-US" altLang="en-US" sz="4000" b="1" smtClean="0">
                <a:solidFill>
                  <a:srgbClr val="FFFFFF"/>
                </a:solidFill>
                <a:latin typeface="Times New Roman" panose="02020603050405020304" pitchFamily="18" charset="0"/>
              </a:rPr>
              <a:t>The First Use of the Truth Criterion</a:t>
            </a:r>
          </a:p>
        </p:txBody>
      </p:sp>
      <p:sp>
        <p:nvSpPr>
          <p:cNvPr id="12291" name="Rectangle 3"/>
          <p:cNvSpPr>
            <a:spLocks noChangeArrowheads="1"/>
          </p:cNvSpPr>
          <p:nvPr/>
        </p:nvSpPr>
        <p:spPr bwMode="auto">
          <a:xfrm>
            <a:off x="250825" y="1257300"/>
            <a:ext cx="8629650" cy="22225"/>
          </a:xfrm>
          <a:prstGeom prst="rect">
            <a:avLst/>
          </a:prstGeom>
          <a:solidFill>
            <a:srgbClr val="66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12292" name="Freeform 4"/>
          <p:cNvSpPr>
            <a:spLocks noChangeArrowheads="1"/>
          </p:cNvSpPr>
          <p:nvPr/>
        </p:nvSpPr>
        <p:spPr bwMode="auto">
          <a:xfrm>
            <a:off x="228600" y="1235075"/>
            <a:ext cx="8675688" cy="68263"/>
          </a:xfrm>
          <a:custGeom>
            <a:avLst/>
            <a:gdLst>
              <a:gd name="T0" fmla="*/ 0 w 5465"/>
              <a:gd name="T1" fmla="*/ 2147483646 h 43"/>
              <a:gd name="T2" fmla="*/ 2147483646 w 5465"/>
              <a:gd name="T3" fmla="*/ 2147483646 h 43"/>
              <a:gd name="T4" fmla="*/ 2147483646 w 5465"/>
              <a:gd name="T5" fmla="*/ 0 h 43"/>
              <a:gd name="T6" fmla="*/ 2147483646 w 5465"/>
              <a:gd name="T7" fmla="*/ 2147483646 h 43"/>
              <a:gd name="T8" fmla="*/ 2147483646 w 5465"/>
              <a:gd name="T9" fmla="*/ 2147483646 h 43"/>
              <a:gd name="T10" fmla="*/ 2147483646 w 5465"/>
              <a:gd name="T11" fmla="*/ 2147483646 h 43"/>
              <a:gd name="T12" fmla="*/ 0 w 5465"/>
              <a:gd name="T13" fmla="*/ 2147483646 h 43"/>
              <a:gd name="T14" fmla="*/ 0 60000 65536"/>
              <a:gd name="T15" fmla="*/ 0 60000 65536"/>
              <a:gd name="T16" fmla="*/ 0 60000 65536"/>
              <a:gd name="T17" fmla="*/ 0 60000 65536"/>
              <a:gd name="T18" fmla="*/ 0 60000 65536"/>
              <a:gd name="T19" fmla="*/ 0 60000 65536"/>
              <a:gd name="T20" fmla="*/ 0 60000 65536"/>
              <a:gd name="T21" fmla="*/ 0 w 5465"/>
              <a:gd name="T22" fmla="*/ 0 h 43"/>
              <a:gd name="T23" fmla="*/ 5465 w 5465"/>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3">
                <a:moveTo>
                  <a:pt x="0" y="43"/>
                </a:moveTo>
                <a:lnTo>
                  <a:pt x="5465" y="43"/>
                </a:lnTo>
                <a:lnTo>
                  <a:pt x="5465" y="0"/>
                </a:lnTo>
                <a:lnTo>
                  <a:pt x="5450" y="14"/>
                </a:lnTo>
                <a:lnTo>
                  <a:pt x="5450" y="28"/>
                </a:lnTo>
                <a:lnTo>
                  <a:pt x="14" y="28"/>
                </a:lnTo>
                <a:lnTo>
                  <a:pt x="0" y="43"/>
                </a:lnTo>
                <a:close/>
              </a:path>
            </a:pathLst>
          </a:custGeom>
          <a:solidFill>
            <a:srgbClr val="005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3" name="Freeform 5"/>
          <p:cNvSpPr>
            <a:spLocks noChangeArrowheads="1"/>
          </p:cNvSpPr>
          <p:nvPr/>
        </p:nvSpPr>
        <p:spPr bwMode="auto">
          <a:xfrm>
            <a:off x="228600" y="1235075"/>
            <a:ext cx="8675688" cy="68263"/>
          </a:xfrm>
          <a:custGeom>
            <a:avLst/>
            <a:gdLst>
              <a:gd name="T0" fmla="*/ 0 w 5465"/>
              <a:gd name="T1" fmla="*/ 2147483646 h 43"/>
              <a:gd name="T2" fmla="*/ 0 w 5465"/>
              <a:gd name="T3" fmla="*/ 0 h 43"/>
              <a:gd name="T4" fmla="*/ 2147483646 w 5465"/>
              <a:gd name="T5" fmla="*/ 0 h 43"/>
              <a:gd name="T6" fmla="*/ 2147483646 w 5465"/>
              <a:gd name="T7" fmla="*/ 2147483646 h 43"/>
              <a:gd name="T8" fmla="*/ 2147483646 w 5465"/>
              <a:gd name="T9" fmla="*/ 2147483646 h 43"/>
              <a:gd name="T10" fmla="*/ 2147483646 w 5465"/>
              <a:gd name="T11" fmla="*/ 2147483646 h 43"/>
              <a:gd name="T12" fmla="*/ 0 w 5465"/>
              <a:gd name="T13" fmla="*/ 2147483646 h 43"/>
              <a:gd name="T14" fmla="*/ 0 60000 65536"/>
              <a:gd name="T15" fmla="*/ 0 60000 65536"/>
              <a:gd name="T16" fmla="*/ 0 60000 65536"/>
              <a:gd name="T17" fmla="*/ 0 60000 65536"/>
              <a:gd name="T18" fmla="*/ 0 60000 65536"/>
              <a:gd name="T19" fmla="*/ 0 60000 65536"/>
              <a:gd name="T20" fmla="*/ 0 60000 65536"/>
              <a:gd name="T21" fmla="*/ 0 w 5465"/>
              <a:gd name="T22" fmla="*/ 0 h 43"/>
              <a:gd name="T23" fmla="*/ 5465 w 5465"/>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3">
                <a:moveTo>
                  <a:pt x="0" y="43"/>
                </a:moveTo>
                <a:lnTo>
                  <a:pt x="0" y="0"/>
                </a:lnTo>
                <a:lnTo>
                  <a:pt x="5465" y="0"/>
                </a:lnTo>
                <a:lnTo>
                  <a:pt x="5450" y="14"/>
                </a:lnTo>
                <a:lnTo>
                  <a:pt x="14" y="14"/>
                </a:lnTo>
                <a:lnTo>
                  <a:pt x="14" y="28"/>
                </a:lnTo>
                <a:lnTo>
                  <a:pt x="0" y="43"/>
                </a:lnTo>
                <a:close/>
              </a:path>
            </a:pathLst>
          </a:custGeom>
          <a:solidFill>
            <a:srgbClr val="C1E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4" name="Rectangle 6"/>
          <p:cNvSpPr>
            <a:spLocks noGrp="1" noChangeArrowheads="1"/>
          </p:cNvSpPr>
          <p:nvPr>
            <p:ph type="subTitle" idx="4294967295"/>
          </p:nvPr>
        </p:nvSpPr>
        <p:spPr bwMode="auto">
          <a:xfrm>
            <a:off x="227013" y="1420813"/>
            <a:ext cx="8678862" cy="492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defTabSz="381000">
              <a:spcBef>
                <a:spcPct val="0"/>
              </a:spcBef>
              <a:buFontTx/>
              <a:buNone/>
            </a:pPr>
            <a:r>
              <a:rPr lang="en-US" altLang="en-US" b="1" smtClean="0">
                <a:solidFill>
                  <a:srgbClr val="CCE6FF"/>
                </a:solidFill>
                <a:latin typeface="Times New Roman" panose="02020603050405020304" pitchFamily="18" charset="0"/>
              </a:rPr>
              <a:t>The Proof that “I am a thinking thing”</a:t>
            </a:r>
          </a:p>
        </p:txBody>
      </p:sp>
      <p:sp>
        <p:nvSpPr>
          <p:cNvPr id="12295" name="Text Box 7"/>
          <p:cNvSpPr txBox="1">
            <a:spLocks noChangeArrowheads="1"/>
          </p:cNvSpPr>
          <p:nvPr/>
        </p:nvSpPr>
        <p:spPr bwMode="auto">
          <a:xfrm>
            <a:off x="228600" y="2382838"/>
            <a:ext cx="8675688"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381000">
              <a:defRPr>
                <a:solidFill>
                  <a:schemeClr val="tx1"/>
                </a:solidFill>
                <a:latin typeface="Arial" panose="020B0604020202020204" pitchFamily="34" charset="0"/>
              </a:defRPr>
            </a:lvl1pPr>
            <a:lvl2pPr marL="742950" indent="-285750" defTabSz="381000">
              <a:defRPr>
                <a:solidFill>
                  <a:schemeClr val="tx1"/>
                </a:solidFill>
                <a:latin typeface="Arial" panose="020B0604020202020204" pitchFamily="34" charset="0"/>
              </a:defRPr>
            </a:lvl2pPr>
            <a:lvl3pPr marL="1143000" indent="-228600" defTabSz="381000">
              <a:defRPr>
                <a:solidFill>
                  <a:schemeClr val="tx1"/>
                </a:solidFill>
                <a:latin typeface="Arial" panose="020B0604020202020204" pitchFamily="34" charset="0"/>
              </a:defRPr>
            </a:lvl3pPr>
            <a:lvl4pPr marL="1600200" indent="-228600" defTabSz="381000">
              <a:defRPr>
                <a:solidFill>
                  <a:schemeClr val="tx1"/>
                </a:solidFill>
                <a:latin typeface="Arial" panose="020B0604020202020204" pitchFamily="34" charset="0"/>
              </a:defRPr>
            </a:lvl4pPr>
            <a:lvl5pPr marL="2057400" indent="-228600" defTabSz="381000">
              <a:defRPr>
                <a:solidFill>
                  <a:schemeClr val="tx1"/>
                </a:solidFill>
                <a:latin typeface="Arial" panose="020B0604020202020204" pitchFamily="34" charset="0"/>
              </a:defRPr>
            </a:lvl5pPr>
            <a:lvl6pPr marL="2514600" indent="-228600" defTabSz="381000" eaLnBrk="0" fontAlgn="base" hangingPunct="0">
              <a:spcBef>
                <a:spcPct val="0"/>
              </a:spcBef>
              <a:spcAft>
                <a:spcPct val="0"/>
              </a:spcAft>
              <a:defRPr>
                <a:solidFill>
                  <a:schemeClr val="tx1"/>
                </a:solidFill>
                <a:latin typeface="Arial" panose="020B0604020202020204" pitchFamily="34" charset="0"/>
              </a:defRPr>
            </a:lvl6pPr>
            <a:lvl7pPr marL="2971800" indent="-228600" defTabSz="381000" eaLnBrk="0" fontAlgn="base" hangingPunct="0">
              <a:spcBef>
                <a:spcPct val="0"/>
              </a:spcBef>
              <a:spcAft>
                <a:spcPct val="0"/>
              </a:spcAft>
              <a:defRPr>
                <a:solidFill>
                  <a:schemeClr val="tx1"/>
                </a:solidFill>
                <a:latin typeface="Arial" panose="020B0604020202020204" pitchFamily="34" charset="0"/>
              </a:defRPr>
            </a:lvl7pPr>
            <a:lvl8pPr marL="3429000" indent="-228600" defTabSz="381000" eaLnBrk="0" fontAlgn="base" hangingPunct="0">
              <a:spcBef>
                <a:spcPct val="0"/>
              </a:spcBef>
              <a:spcAft>
                <a:spcPct val="0"/>
              </a:spcAft>
              <a:defRPr>
                <a:solidFill>
                  <a:schemeClr val="tx1"/>
                </a:solidFill>
                <a:latin typeface="Arial" panose="020B0604020202020204" pitchFamily="34" charset="0"/>
              </a:defRPr>
            </a:lvl8pPr>
            <a:lvl9pPr marL="3886200" indent="-228600" defTabSz="381000" eaLnBrk="0" fontAlgn="base" hangingPunct="0">
              <a:spcBef>
                <a:spcPct val="0"/>
              </a:spcBef>
              <a:spcAft>
                <a:spcPct val="0"/>
              </a:spcAft>
              <a:defRPr>
                <a:solidFill>
                  <a:schemeClr val="tx1"/>
                </a:solidFill>
                <a:latin typeface="Arial" panose="020B0604020202020204" pitchFamily="34" charset="0"/>
              </a:defRPr>
            </a:lvl9pPr>
          </a:lstStyle>
          <a:p>
            <a:r>
              <a:rPr lang="en-US" altLang="en-US" sz="2800">
                <a:solidFill>
                  <a:srgbClr val="FFFFFF"/>
                </a:solidFill>
                <a:latin typeface="Times New Roman" panose="02020603050405020304" pitchFamily="18" charset="0"/>
              </a:rPr>
              <a:t>I clearly and distinctly grasp that I am a thing that thinks, and that if I were not to think, I would cease to be what I am.  Therefore, I know that I am a thinking thing, and that I exist, and I know this because this is a belief containing all and only clear and distinct ideas, and that is self-evidently true to my reason when I consider it (I cannot think that it is false).*</a:t>
            </a:r>
          </a:p>
          <a:p>
            <a:r>
              <a:rPr lang="en-US" altLang="en-US" sz="2800">
                <a:solidFill>
                  <a:srgbClr val="FFFFFF"/>
                </a:solidFill>
                <a:latin typeface="Times New Roman" panose="02020603050405020304" pitchFamily="18" charset="0"/>
              </a:rPr>
              <a:t>*Note how ‘thinkability’ is doing a lot of work here.</a:t>
            </a:r>
          </a:p>
        </p:txBody>
      </p:sp>
    </p:spTree>
  </p:cSld>
  <p:clrMapOvr>
    <a:masterClrMapping/>
  </p:clrMapOvr>
  <p:transition advClick="0">
    <p:cover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ctrTitle" idx="4294967295"/>
          </p:nvPr>
        </p:nvSpPr>
        <p:spPr bwMode="auto">
          <a:xfrm>
            <a:off x="228600" y="533400"/>
            <a:ext cx="8675688" cy="774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381000"/>
            <a:r>
              <a:rPr lang="en-US" altLang="en-US" sz="4000" b="1" smtClean="0">
                <a:solidFill>
                  <a:srgbClr val="FFFFFF"/>
                </a:solidFill>
                <a:latin typeface="Times New Roman" panose="02020603050405020304" pitchFamily="18" charset="0"/>
              </a:rPr>
              <a:t>The Nature of the Ego</a:t>
            </a:r>
          </a:p>
        </p:txBody>
      </p:sp>
      <p:sp>
        <p:nvSpPr>
          <p:cNvPr id="13315" name="Rectangle 3"/>
          <p:cNvSpPr>
            <a:spLocks noChangeArrowheads="1"/>
          </p:cNvSpPr>
          <p:nvPr/>
        </p:nvSpPr>
        <p:spPr bwMode="auto">
          <a:xfrm>
            <a:off x="250825" y="1260475"/>
            <a:ext cx="8629650" cy="22225"/>
          </a:xfrm>
          <a:prstGeom prst="rect">
            <a:avLst/>
          </a:prstGeom>
          <a:solidFill>
            <a:srgbClr val="66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13316" name="Freeform 4"/>
          <p:cNvSpPr>
            <a:spLocks noChangeArrowheads="1"/>
          </p:cNvSpPr>
          <p:nvPr/>
        </p:nvSpPr>
        <p:spPr bwMode="auto">
          <a:xfrm>
            <a:off x="228600" y="1238250"/>
            <a:ext cx="8675688" cy="68263"/>
          </a:xfrm>
          <a:custGeom>
            <a:avLst/>
            <a:gdLst>
              <a:gd name="T0" fmla="*/ 0 w 5465"/>
              <a:gd name="T1" fmla="*/ 2147483646 h 43"/>
              <a:gd name="T2" fmla="*/ 2147483646 w 5465"/>
              <a:gd name="T3" fmla="*/ 2147483646 h 43"/>
              <a:gd name="T4" fmla="*/ 2147483646 w 5465"/>
              <a:gd name="T5" fmla="*/ 0 h 43"/>
              <a:gd name="T6" fmla="*/ 2147483646 w 5465"/>
              <a:gd name="T7" fmla="*/ 2147483646 h 43"/>
              <a:gd name="T8" fmla="*/ 2147483646 w 5465"/>
              <a:gd name="T9" fmla="*/ 2147483646 h 43"/>
              <a:gd name="T10" fmla="*/ 2147483646 w 5465"/>
              <a:gd name="T11" fmla="*/ 2147483646 h 43"/>
              <a:gd name="T12" fmla="*/ 0 w 5465"/>
              <a:gd name="T13" fmla="*/ 2147483646 h 43"/>
              <a:gd name="T14" fmla="*/ 0 60000 65536"/>
              <a:gd name="T15" fmla="*/ 0 60000 65536"/>
              <a:gd name="T16" fmla="*/ 0 60000 65536"/>
              <a:gd name="T17" fmla="*/ 0 60000 65536"/>
              <a:gd name="T18" fmla="*/ 0 60000 65536"/>
              <a:gd name="T19" fmla="*/ 0 60000 65536"/>
              <a:gd name="T20" fmla="*/ 0 60000 65536"/>
              <a:gd name="T21" fmla="*/ 0 w 5465"/>
              <a:gd name="T22" fmla="*/ 0 h 43"/>
              <a:gd name="T23" fmla="*/ 5465 w 5465"/>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3">
                <a:moveTo>
                  <a:pt x="0" y="43"/>
                </a:moveTo>
                <a:lnTo>
                  <a:pt x="5465" y="43"/>
                </a:lnTo>
                <a:lnTo>
                  <a:pt x="5465" y="0"/>
                </a:lnTo>
                <a:lnTo>
                  <a:pt x="5450" y="14"/>
                </a:lnTo>
                <a:lnTo>
                  <a:pt x="5450" y="28"/>
                </a:lnTo>
                <a:lnTo>
                  <a:pt x="14" y="28"/>
                </a:lnTo>
                <a:lnTo>
                  <a:pt x="0" y="43"/>
                </a:lnTo>
                <a:close/>
              </a:path>
            </a:pathLst>
          </a:custGeom>
          <a:solidFill>
            <a:srgbClr val="005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17" name="Freeform 5"/>
          <p:cNvSpPr>
            <a:spLocks noChangeArrowheads="1"/>
          </p:cNvSpPr>
          <p:nvPr/>
        </p:nvSpPr>
        <p:spPr bwMode="auto">
          <a:xfrm>
            <a:off x="228600" y="1238250"/>
            <a:ext cx="8675688" cy="68263"/>
          </a:xfrm>
          <a:custGeom>
            <a:avLst/>
            <a:gdLst>
              <a:gd name="T0" fmla="*/ 0 w 5465"/>
              <a:gd name="T1" fmla="*/ 2147483646 h 43"/>
              <a:gd name="T2" fmla="*/ 0 w 5465"/>
              <a:gd name="T3" fmla="*/ 0 h 43"/>
              <a:gd name="T4" fmla="*/ 2147483646 w 5465"/>
              <a:gd name="T5" fmla="*/ 0 h 43"/>
              <a:gd name="T6" fmla="*/ 2147483646 w 5465"/>
              <a:gd name="T7" fmla="*/ 2147483646 h 43"/>
              <a:gd name="T8" fmla="*/ 2147483646 w 5465"/>
              <a:gd name="T9" fmla="*/ 2147483646 h 43"/>
              <a:gd name="T10" fmla="*/ 2147483646 w 5465"/>
              <a:gd name="T11" fmla="*/ 2147483646 h 43"/>
              <a:gd name="T12" fmla="*/ 0 w 5465"/>
              <a:gd name="T13" fmla="*/ 2147483646 h 43"/>
              <a:gd name="T14" fmla="*/ 0 60000 65536"/>
              <a:gd name="T15" fmla="*/ 0 60000 65536"/>
              <a:gd name="T16" fmla="*/ 0 60000 65536"/>
              <a:gd name="T17" fmla="*/ 0 60000 65536"/>
              <a:gd name="T18" fmla="*/ 0 60000 65536"/>
              <a:gd name="T19" fmla="*/ 0 60000 65536"/>
              <a:gd name="T20" fmla="*/ 0 60000 65536"/>
              <a:gd name="T21" fmla="*/ 0 w 5465"/>
              <a:gd name="T22" fmla="*/ 0 h 43"/>
              <a:gd name="T23" fmla="*/ 5465 w 5465"/>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3">
                <a:moveTo>
                  <a:pt x="0" y="43"/>
                </a:moveTo>
                <a:lnTo>
                  <a:pt x="0" y="0"/>
                </a:lnTo>
                <a:lnTo>
                  <a:pt x="5465" y="0"/>
                </a:lnTo>
                <a:lnTo>
                  <a:pt x="5450" y="14"/>
                </a:lnTo>
                <a:lnTo>
                  <a:pt x="14" y="14"/>
                </a:lnTo>
                <a:lnTo>
                  <a:pt x="14" y="28"/>
                </a:lnTo>
                <a:lnTo>
                  <a:pt x="0" y="43"/>
                </a:lnTo>
                <a:close/>
              </a:path>
            </a:pathLst>
          </a:custGeom>
          <a:solidFill>
            <a:srgbClr val="C1E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18" name="Rectangle 6"/>
          <p:cNvSpPr>
            <a:spLocks noGrp="1" noChangeArrowheads="1"/>
          </p:cNvSpPr>
          <p:nvPr>
            <p:ph type="subTitle" idx="4294967295"/>
          </p:nvPr>
        </p:nvSpPr>
        <p:spPr bwMode="auto">
          <a:xfrm>
            <a:off x="227013" y="1420813"/>
            <a:ext cx="8678862" cy="492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defTabSz="381000">
              <a:spcBef>
                <a:spcPct val="0"/>
              </a:spcBef>
              <a:buFontTx/>
              <a:buNone/>
            </a:pPr>
            <a:r>
              <a:rPr lang="en-US" altLang="en-US" b="1" i="1" smtClean="0">
                <a:solidFill>
                  <a:srgbClr val="CCE6FF"/>
                </a:solidFill>
                <a:latin typeface="Times New Roman" panose="02020603050405020304" pitchFamily="18" charset="0"/>
              </a:rPr>
              <a:t>Essentially:</a:t>
            </a:r>
            <a:r>
              <a:rPr lang="en-US" altLang="en-US" b="1" smtClean="0">
                <a:solidFill>
                  <a:srgbClr val="CCE6FF"/>
                </a:solidFill>
                <a:latin typeface="Times New Roman" panose="02020603050405020304" pitchFamily="18" charset="0"/>
              </a:rPr>
              <a:t> □ (Ti↔Ei)</a:t>
            </a:r>
          </a:p>
        </p:txBody>
      </p:sp>
      <p:sp>
        <p:nvSpPr>
          <p:cNvPr id="13319" name="Text Box 7"/>
          <p:cNvSpPr txBox="1">
            <a:spLocks noChangeArrowheads="1"/>
          </p:cNvSpPr>
          <p:nvPr/>
        </p:nvSpPr>
        <p:spPr bwMode="auto">
          <a:xfrm>
            <a:off x="250825" y="2286000"/>
            <a:ext cx="8675688"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381000">
              <a:defRPr>
                <a:solidFill>
                  <a:schemeClr val="tx1"/>
                </a:solidFill>
                <a:latin typeface="Arial" panose="020B0604020202020204" pitchFamily="34" charset="0"/>
              </a:defRPr>
            </a:lvl1pPr>
            <a:lvl2pPr marL="742950" indent="-285750" defTabSz="381000">
              <a:defRPr>
                <a:solidFill>
                  <a:schemeClr val="tx1"/>
                </a:solidFill>
                <a:latin typeface="Arial" panose="020B0604020202020204" pitchFamily="34" charset="0"/>
              </a:defRPr>
            </a:lvl2pPr>
            <a:lvl3pPr marL="1143000" indent="-228600" defTabSz="381000">
              <a:defRPr>
                <a:solidFill>
                  <a:schemeClr val="tx1"/>
                </a:solidFill>
                <a:latin typeface="Arial" panose="020B0604020202020204" pitchFamily="34" charset="0"/>
              </a:defRPr>
            </a:lvl3pPr>
            <a:lvl4pPr marL="1600200" indent="-228600" defTabSz="381000">
              <a:defRPr>
                <a:solidFill>
                  <a:schemeClr val="tx1"/>
                </a:solidFill>
                <a:latin typeface="Arial" panose="020B0604020202020204" pitchFamily="34" charset="0"/>
              </a:defRPr>
            </a:lvl4pPr>
            <a:lvl5pPr marL="2057400" indent="-228600" defTabSz="381000">
              <a:defRPr>
                <a:solidFill>
                  <a:schemeClr val="tx1"/>
                </a:solidFill>
                <a:latin typeface="Arial" panose="020B0604020202020204" pitchFamily="34" charset="0"/>
              </a:defRPr>
            </a:lvl5pPr>
            <a:lvl6pPr marL="2514600" indent="-228600" defTabSz="381000" eaLnBrk="0" fontAlgn="base" hangingPunct="0">
              <a:spcBef>
                <a:spcPct val="0"/>
              </a:spcBef>
              <a:spcAft>
                <a:spcPct val="0"/>
              </a:spcAft>
              <a:defRPr>
                <a:solidFill>
                  <a:schemeClr val="tx1"/>
                </a:solidFill>
                <a:latin typeface="Arial" panose="020B0604020202020204" pitchFamily="34" charset="0"/>
              </a:defRPr>
            </a:lvl6pPr>
            <a:lvl7pPr marL="2971800" indent="-228600" defTabSz="381000" eaLnBrk="0" fontAlgn="base" hangingPunct="0">
              <a:spcBef>
                <a:spcPct val="0"/>
              </a:spcBef>
              <a:spcAft>
                <a:spcPct val="0"/>
              </a:spcAft>
              <a:defRPr>
                <a:solidFill>
                  <a:schemeClr val="tx1"/>
                </a:solidFill>
                <a:latin typeface="Arial" panose="020B0604020202020204" pitchFamily="34" charset="0"/>
              </a:defRPr>
            </a:lvl7pPr>
            <a:lvl8pPr marL="3429000" indent="-228600" defTabSz="381000" eaLnBrk="0" fontAlgn="base" hangingPunct="0">
              <a:spcBef>
                <a:spcPct val="0"/>
              </a:spcBef>
              <a:spcAft>
                <a:spcPct val="0"/>
              </a:spcAft>
              <a:defRPr>
                <a:solidFill>
                  <a:schemeClr val="tx1"/>
                </a:solidFill>
                <a:latin typeface="Arial" panose="020B0604020202020204" pitchFamily="34" charset="0"/>
              </a:defRPr>
            </a:lvl8pPr>
            <a:lvl9pPr marL="3886200" indent="-228600" defTabSz="381000" eaLnBrk="0" fontAlgn="base" hangingPunct="0">
              <a:spcBef>
                <a:spcPct val="0"/>
              </a:spcBef>
              <a:spcAft>
                <a:spcPct val="0"/>
              </a:spcAft>
              <a:defRPr>
                <a:solidFill>
                  <a:schemeClr val="tx1"/>
                </a:solidFill>
                <a:latin typeface="Arial" panose="020B0604020202020204" pitchFamily="34" charset="0"/>
              </a:defRPr>
            </a:lvl9pPr>
          </a:lstStyle>
          <a:p>
            <a:r>
              <a:rPr lang="en-US" altLang="en-US" sz="2800" dirty="0">
                <a:solidFill>
                  <a:srgbClr val="FFFFFF"/>
                </a:solidFill>
                <a:latin typeface="Times New Roman" panose="02020603050405020304" pitchFamily="18" charset="0"/>
              </a:rPr>
              <a:t>It appears that here RD is giving the necessary and sufficient conditions for “I”, and these appear to be </a:t>
            </a:r>
            <a:r>
              <a:rPr lang="en-US" altLang="en-US" sz="2800" i="1" dirty="0">
                <a:solidFill>
                  <a:srgbClr val="FFFFFF"/>
                </a:solidFill>
                <a:latin typeface="Times New Roman" panose="02020603050405020304" pitchFamily="18" charset="0"/>
              </a:rPr>
              <a:t>thinking </a:t>
            </a:r>
            <a:r>
              <a:rPr lang="en-US" altLang="en-US" sz="2800" dirty="0">
                <a:solidFill>
                  <a:srgbClr val="FFFFFF"/>
                </a:solidFill>
                <a:latin typeface="Times New Roman" panose="02020603050405020304" pitchFamily="18" charset="0"/>
              </a:rPr>
              <a:t>and </a:t>
            </a:r>
            <a:r>
              <a:rPr lang="en-US" altLang="en-US" sz="2800" i="1" dirty="0">
                <a:solidFill>
                  <a:srgbClr val="FFFFFF"/>
                </a:solidFill>
                <a:latin typeface="Times New Roman" panose="02020603050405020304" pitchFamily="18" charset="0"/>
              </a:rPr>
              <a:t>existing.  </a:t>
            </a:r>
            <a:r>
              <a:rPr lang="en-US" altLang="en-US" sz="2800" dirty="0">
                <a:solidFill>
                  <a:srgbClr val="FFFFFF"/>
                </a:solidFill>
                <a:latin typeface="Times New Roman" panose="02020603050405020304" pitchFamily="18" charset="0"/>
              </a:rPr>
              <a:t>This implies that when RD says “Necessarily, I am a thinking thing”, he is asserting both □ (</a:t>
            </a:r>
            <a:r>
              <a:rPr lang="en-US" altLang="en-US" sz="2800" dirty="0" err="1">
                <a:solidFill>
                  <a:srgbClr val="FFFFFF"/>
                </a:solidFill>
                <a:latin typeface="Times New Roman" panose="02020603050405020304" pitchFamily="18" charset="0"/>
              </a:rPr>
              <a:t>Ti→Ei</a:t>
            </a:r>
            <a:r>
              <a:rPr lang="en-US" altLang="en-US" sz="2800" dirty="0">
                <a:solidFill>
                  <a:srgbClr val="FFFFFF"/>
                </a:solidFill>
                <a:latin typeface="Times New Roman" panose="02020603050405020304" pitchFamily="18" charset="0"/>
              </a:rPr>
              <a:t>) </a:t>
            </a:r>
            <a:r>
              <a:rPr lang="en-US" altLang="en-US" sz="2800" i="1" dirty="0">
                <a:solidFill>
                  <a:srgbClr val="FFFFFF"/>
                </a:solidFill>
                <a:latin typeface="Times New Roman" panose="02020603050405020304" pitchFamily="18" charset="0"/>
              </a:rPr>
              <a:t>and</a:t>
            </a:r>
            <a:r>
              <a:rPr lang="en-US" altLang="en-US" sz="2800" dirty="0">
                <a:solidFill>
                  <a:srgbClr val="FFFFFF"/>
                </a:solidFill>
                <a:latin typeface="Times New Roman" panose="02020603050405020304" pitchFamily="18" charset="0"/>
              </a:rPr>
              <a:t> □(</a:t>
            </a:r>
            <a:r>
              <a:rPr lang="en-US" altLang="en-US" sz="2800" dirty="0" err="1">
                <a:solidFill>
                  <a:srgbClr val="FFFFFF"/>
                </a:solidFill>
                <a:latin typeface="Times New Roman" panose="02020603050405020304" pitchFamily="18" charset="0"/>
              </a:rPr>
              <a:t>Ei→Ti</a:t>
            </a:r>
            <a:r>
              <a:rPr lang="en-US" altLang="en-US" sz="2800" dirty="0">
                <a:solidFill>
                  <a:srgbClr val="FFFFFF"/>
                </a:solidFill>
                <a:latin typeface="Times New Roman" panose="02020603050405020304" pitchFamily="18" charset="0"/>
              </a:rPr>
              <a:t>).</a:t>
            </a:r>
          </a:p>
          <a:p>
            <a:endParaRPr lang="en-US" altLang="en-US" sz="2800" dirty="0">
              <a:solidFill>
                <a:srgbClr val="FFFFFF"/>
              </a:solidFill>
              <a:latin typeface="Times New Roman" panose="02020603050405020304" pitchFamily="18" charset="0"/>
            </a:endParaRPr>
          </a:p>
          <a:p>
            <a:r>
              <a:rPr lang="en-US" altLang="en-US" sz="2800" dirty="0">
                <a:solidFill>
                  <a:srgbClr val="FFFFFF"/>
                </a:solidFill>
                <a:latin typeface="Times New Roman" panose="02020603050405020304" pitchFamily="18" charset="0"/>
              </a:rPr>
              <a:t>If so, then □[(−</a:t>
            </a:r>
            <a:r>
              <a:rPr lang="en-US" altLang="en-US" sz="2800" dirty="0" err="1">
                <a:solidFill>
                  <a:srgbClr val="FFFFFF"/>
                </a:solidFill>
                <a:latin typeface="Times New Roman" panose="02020603050405020304" pitchFamily="18" charset="0"/>
              </a:rPr>
              <a:t>Ti</a:t>
            </a:r>
            <a:r>
              <a:rPr lang="en-US" altLang="en-US" sz="2800" dirty="0">
                <a:solidFill>
                  <a:srgbClr val="FFFFFF"/>
                </a:solidFill>
                <a:latin typeface="Times New Roman" panose="02020603050405020304" pitchFamily="18" charset="0"/>
              </a:rPr>
              <a:t>)→(−</a:t>
            </a:r>
            <a:r>
              <a:rPr lang="en-US" altLang="en-US" sz="2800" dirty="0" err="1">
                <a:solidFill>
                  <a:srgbClr val="FFFFFF"/>
                </a:solidFill>
                <a:latin typeface="Times New Roman" panose="02020603050405020304" pitchFamily="18" charset="0"/>
              </a:rPr>
              <a:t>Ei</a:t>
            </a:r>
            <a:r>
              <a:rPr lang="en-US" altLang="en-US" sz="2800" dirty="0">
                <a:solidFill>
                  <a:srgbClr val="FFFFFF"/>
                </a:solidFill>
                <a:latin typeface="Times New Roman" panose="02020603050405020304" pitchFamily="18" charset="0"/>
              </a:rPr>
              <a:t>)] (if I fall asleep, I cease to exist!)</a:t>
            </a:r>
          </a:p>
        </p:txBody>
      </p:sp>
    </p:spTree>
  </p:cSld>
  <p:clrMapOvr>
    <a:masterClrMapping/>
  </p:clrMapOvr>
  <p:transition advClick="0">
    <p:cover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idx="4294967295"/>
          </p:nvPr>
        </p:nvSpPr>
        <p:spPr bwMode="auto">
          <a:xfrm>
            <a:off x="228600" y="534988"/>
            <a:ext cx="8675688" cy="7731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381000"/>
            <a:r>
              <a:rPr lang="en-US" altLang="en-US" sz="4000" b="1" smtClean="0">
                <a:solidFill>
                  <a:srgbClr val="FFFFFF"/>
                </a:solidFill>
                <a:latin typeface="Times New Roman" panose="02020603050405020304" pitchFamily="18" charset="0"/>
              </a:rPr>
              <a:t>RD’s Possible Responses</a:t>
            </a:r>
          </a:p>
        </p:txBody>
      </p:sp>
      <p:sp>
        <p:nvSpPr>
          <p:cNvPr id="14339" name="Rectangle 3"/>
          <p:cNvSpPr>
            <a:spLocks noChangeArrowheads="1"/>
          </p:cNvSpPr>
          <p:nvPr/>
        </p:nvSpPr>
        <p:spPr bwMode="auto">
          <a:xfrm>
            <a:off x="250825" y="1262063"/>
            <a:ext cx="8629650" cy="22225"/>
          </a:xfrm>
          <a:prstGeom prst="rect">
            <a:avLst/>
          </a:prstGeom>
          <a:solidFill>
            <a:srgbClr val="66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14340" name="Freeform 4"/>
          <p:cNvSpPr>
            <a:spLocks noChangeArrowheads="1"/>
          </p:cNvSpPr>
          <p:nvPr/>
        </p:nvSpPr>
        <p:spPr bwMode="auto">
          <a:xfrm>
            <a:off x="228600" y="1238250"/>
            <a:ext cx="8675688" cy="69850"/>
          </a:xfrm>
          <a:custGeom>
            <a:avLst/>
            <a:gdLst>
              <a:gd name="T0" fmla="*/ 0 w 5465"/>
              <a:gd name="T1" fmla="*/ 2147483646 h 44"/>
              <a:gd name="T2" fmla="*/ 2147483646 w 5465"/>
              <a:gd name="T3" fmla="*/ 2147483646 h 44"/>
              <a:gd name="T4" fmla="*/ 2147483646 w 5465"/>
              <a:gd name="T5" fmla="*/ 0 h 44"/>
              <a:gd name="T6" fmla="*/ 2147483646 w 5465"/>
              <a:gd name="T7" fmla="*/ 2147483646 h 44"/>
              <a:gd name="T8" fmla="*/ 2147483646 w 5465"/>
              <a:gd name="T9" fmla="*/ 2147483646 h 44"/>
              <a:gd name="T10" fmla="*/ 2147483646 w 5465"/>
              <a:gd name="T11" fmla="*/ 2147483646 h 44"/>
              <a:gd name="T12" fmla="*/ 0 w 5465"/>
              <a:gd name="T13" fmla="*/ 2147483646 h 44"/>
              <a:gd name="T14" fmla="*/ 0 60000 65536"/>
              <a:gd name="T15" fmla="*/ 0 60000 65536"/>
              <a:gd name="T16" fmla="*/ 0 60000 65536"/>
              <a:gd name="T17" fmla="*/ 0 60000 65536"/>
              <a:gd name="T18" fmla="*/ 0 60000 65536"/>
              <a:gd name="T19" fmla="*/ 0 60000 65536"/>
              <a:gd name="T20" fmla="*/ 0 60000 65536"/>
              <a:gd name="T21" fmla="*/ 0 w 5465"/>
              <a:gd name="T22" fmla="*/ 0 h 44"/>
              <a:gd name="T23" fmla="*/ 5465 w 546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4">
                <a:moveTo>
                  <a:pt x="0" y="44"/>
                </a:moveTo>
                <a:lnTo>
                  <a:pt x="5465" y="44"/>
                </a:lnTo>
                <a:lnTo>
                  <a:pt x="5465" y="0"/>
                </a:lnTo>
                <a:lnTo>
                  <a:pt x="5450" y="15"/>
                </a:lnTo>
                <a:lnTo>
                  <a:pt x="5450" y="29"/>
                </a:lnTo>
                <a:lnTo>
                  <a:pt x="14" y="29"/>
                </a:lnTo>
                <a:lnTo>
                  <a:pt x="0" y="44"/>
                </a:lnTo>
                <a:close/>
              </a:path>
            </a:pathLst>
          </a:custGeom>
          <a:solidFill>
            <a:srgbClr val="005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41" name="Freeform 5"/>
          <p:cNvSpPr>
            <a:spLocks noChangeArrowheads="1"/>
          </p:cNvSpPr>
          <p:nvPr/>
        </p:nvSpPr>
        <p:spPr bwMode="auto">
          <a:xfrm>
            <a:off x="228600" y="1238250"/>
            <a:ext cx="8675688" cy="69850"/>
          </a:xfrm>
          <a:custGeom>
            <a:avLst/>
            <a:gdLst>
              <a:gd name="T0" fmla="*/ 0 w 5465"/>
              <a:gd name="T1" fmla="*/ 2147483646 h 44"/>
              <a:gd name="T2" fmla="*/ 0 w 5465"/>
              <a:gd name="T3" fmla="*/ 0 h 44"/>
              <a:gd name="T4" fmla="*/ 2147483646 w 5465"/>
              <a:gd name="T5" fmla="*/ 0 h 44"/>
              <a:gd name="T6" fmla="*/ 2147483646 w 5465"/>
              <a:gd name="T7" fmla="*/ 2147483646 h 44"/>
              <a:gd name="T8" fmla="*/ 2147483646 w 5465"/>
              <a:gd name="T9" fmla="*/ 2147483646 h 44"/>
              <a:gd name="T10" fmla="*/ 2147483646 w 5465"/>
              <a:gd name="T11" fmla="*/ 2147483646 h 44"/>
              <a:gd name="T12" fmla="*/ 0 w 5465"/>
              <a:gd name="T13" fmla="*/ 2147483646 h 44"/>
              <a:gd name="T14" fmla="*/ 0 60000 65536"/>
              <a:gd name="T15" fmla="*/ 0 60000 65536"/>
              <a:gd name="T16" fmla="*/ 0 60000 65536"/>
              <a:gd name="T17" fmla="*/ 0 60000 65536"/>
              <a:gd name="T18" fmla="*/ 0 60000 65536"/>
              <a:gd name="T19" fmla="*/ 0 60000 65536"/>
              <a:gd name="T20" fmla="*/ 0 60000 65536"/>
              <a:gd name="T21" fmla="*/ 0 w 5465"/>
              <a:gd name="T22" fmla="*/ 0 h 44"/>
              <a:gd name="T23" fmla="*/ 5465 w 546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4">
                <a:moveTo>
                  <a:pt x="0" y="44"/>
                </a:moveTo>
                <a:lnTo>
                  <a:pt x="0" y="0"/>
                </a:lnTo>
                <a:lnTo>
                  <a:pt x="5465" y="0"/>
                </a:lnTo>
                <a:lnTo>
                  <a:pt x="5450" y="15"/>
                </a:lnTo>
                <a:lnTo>
                  <a:pt x="14" y="15"/>
                </a:lnTo>
                <a:lnTo>
                  <a:pt x="14" y="29"/>
                </a:lnTo>
                <a:lnTo>
                  <a:pt x="0" y="44"/>
                </a:lnTo>
                <a:close/>
              </a:path>
            </a:pathLst>
          </a:custGeom>
          <a:solidFill>
            <a:srgbClr val="C1E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42" name="Rectangle 6"/>
          <p:cNvSpPr>
            <a:spLocks noGrp="1" noChangeArrowheads="1"/>
          </p:cNvSpPr>
          <p:nvPr>
            <p:ph type="subTitle" idx="4294967295"/>
          </p:nvPr>
        </p:nvSpPr>
        <p:spPr bwMode="auto">
          <a:xfrm>
            <a:off x="227013" y="1420813"/>
            <a:ext cx="8678862" cy="20843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defTabSz="381000">
              <a:spcBef>
                <a:spcPct val="0"/>
              </a:spcBef>
              <a:buFontTx/>
              <a:buNone/>
            </a:pPr>
            <a:r>
              <a:rPr lang="en-US" altLang="en-US" sz="2500" smtClean="0">
                <a:solidFill>
                  <a:srgbClr val="CCE6FF"/>
                </a:solidFill>
                <a:latin typeface="Times New Roman" panose="02020603050405020304" pitchFamily="18" charset="0"/>
              </a:rPr>
              <a:t>1.  Bite the Bullet</a:t>
            </a:r>
            <a:br>
              <a:rPr lang="en-US" altLang="en-US" sz="2500" smtClean="0">
                <a:solidFill>
                  <a:srgbClr val="CCE6FF"/>
                </a:solidFill>
                <a:latin typeface="Times New Roman" panose="02020603050405020304" pitchFamily="18" charset="0"/>
              </a:rPr>
            </a:br>
            <a:r>
              <a:rPr lang="en-US" altLang="en-US" sz="2500" smtClean="0">
                <a:solidFill>
                  <a:srgbClr val="CCE6FF"/>
                </a:solidFill>
                <a:latin typeface="Times New Roman" panose="02020603050405020304" pitchFamily="18" charset="0"/>
              </a:rPr>
              <a:t/>
            </a:r>
            <a:br>
              <a:rPr lang="en-US" altLang="en-US" sz="2500" smtClean="0">
                <a:solidFill>
                  <a:srgbClr val="CCE6FF"/>
                </a:solidFill>
                <a:latin typeface="Times New Roman" panose="02020603050405020304" pitchFamily="18" charset="0"/>
              </a:rPr>
            </a:br>
            <a:r>
              <a:rPr lang="en-US" altLang="en-US" sz="2500" smtClean="0">
                <a:solidFill>
                  <a:srgbClr val="CCE6FF"/>
                </a:solidFill>
                <a:latin typeface="Times New Roman" panose="02020603050405020304" pitchFamily="18" charset="0"/>
              </a:rPr>
              <a:t>2.  Bite the Bullet with Reasons (Karen Quinlan)</a:t>
            </a:r>
            <a:br>
              <a:rPr lang="en-US" altLang="en-US" sz="2500" smtClean="0">
                <a:solidFill>
                  <a:srgbClr val="CCE6FF"/>
                </a:solidFill>
                <a:latin typeface="Times New Roman" panose="02020603050405020304" pitchFamily="18" charset="0"/>
              </a:rPr>
            </a:br>
            <a:r>
              <a:rPr lang="en-US" altLang="en-US" sz="2500" smtClean="0">
                <a:solidFill>
                  <a:srgbClr val="CCE6FF"/>
                </a:solidFill>
                <a:latin typeface="Times New Roman" panose="02020603050405020304" pitchFamily="18" charset="0"/>
              </a:rPr>
              <a:t/>
            </a:r>
            <a:br>
              <a:rPr lang="en-US" altLang="en-US" sz="2500" smtClean="0">
                <a:solidFill>
                  <a:srgbClr val="CCE6FF"/>
                </a:solidFill>
                <a:latin typeface="Times New Roman" panose="02020603050405020304" pitchFamily="18" charset="0"/>
              </a:rPr>
            </a:br>
            <a:r>
              <a:rPr lang="en-US" altLang="en-US" sz="2500" smtClean="0">
                <a:solidFill>
                  <a:srgbClr val="CCE6FF"/>
                </a:solidFill>
                <a:latin typeface="Times New Roman" panose="02020603050405020304" pitchFamily="18" charset="0"/>
              </a:rPr>
              <a:t>3.  Deny that this is what he claims follows from “I know that I exist as a thinking thing.”</a:t>
            </a:r>
          </a:p>
        </p:txBody>
      </p:sp>
    </p:spTree>
  </p:cSld>
  <p:clrMapOvr>
    <a:masterClrMapping/>
  </p:clrMapOvr>
  <p:transition advClick="0">
    <p:cover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347663" y="133350"/>
            <a:ext cx="8415337" cy="6093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381000">
              <a:defRPr>
                <a:solidFill>
                  <a:schemeClr val="tx1"/>
                </a:solidFill>
                <a:latin typeface="Arial" panose="020B0604020202020204" pitchFamily="34" charset="0"/>
              </a:defRPr>
            </a:lvl1pPr>
            <a:lvl2pPr marL="742950" indent="-285750" defTabSz="381000">
              <a:defRPr>
                <a:solidFill>
                  <a:schemeClr val="tx1"/>
                </a:solidFill>
                <a:latin typeface="Arial" panose="020B0604020202020204" pitchFamily="34" charset="0"/>
              </a:defRPr>
            </a:lvl2pPr>
            <a:lvl3pPr marL="1143000" indent="-228600" defTabSz="381000">
              <a:defRPr>
                <a:solidFill>
                  <a:schemeClr val="tx1"/>
                </a:solidFill>
                <a:latin typeface="Arial" panose="020B0604020202020204" pitchFamily="34" charset="0"/>
              </a:defRPr>
            </a:lvl3pPr>
            <a:lvl4pPr marL="1600200" indent="-228600" defTabSz="381000">
              <a:defRPr>
                <a:solidFill>
                  <a:schemeClr val="tx1"/>
                </a:solidFill>
                <a:latin typeface="Arial" panose="020B0604020202020204" pitchFamily="34" charset="0"/>
              </a:defRPr>
            </a:lvl4pPr>
            <a:lvl5pPr marL="2057400" indent="-228600" defTabSz="381000">
              <a:defRPr>
                <a:solidFill>
                  <a:schemeClr val="tx1"/>
                </a:solidFill>
                <a:latin typeface="Arial" panose="020B0604020202020204" pitchFamily="34" charset="0"/>
              </a:defRPr>
            </a:lvl5pPr>
            <a:lvl6pPr marL="2514600" indent="-228600" defTabSz="381000" eaLnBrk="0" fontAlgn="base" hangingPunct="0">
              <a:spcBef>
                <a:spcPct val="0"/>
              </a:spcBef>
              <a:spcAft>
                <a:spcPct val="0"/>
              </a:spcAft>
              <a:defRPr>
                <a:solidFill>
                  <a:schemeClr val="tx1"/>
                </a:solidFill>
                <a:latin typeface="Arial" panose="020B0604020202020204" pitchFamily="34" charset="0"/>
              </a:defRPr>
            </a:lvl6pPr>
            <a:lvl7pPr marL="2971800" indent="-228600" defTabSz="381000" eaLnBrk="0" fontAlgn="base" hangingPunct="0">
              <a:spcBef>
                <a:spcPct val="0"/>
              </a:spcBef>
              <a:spcAft>
                <a:spcPct val="0"/>
              </a:spcAft>
              <a:defRPr>
                <a:solidFill>
                  <a:schemeClr val="tx1"/>
                </a:solidFill>
                <a:latin typeface="Arial" panose="020B0604020202020204" pitchFamily="34" charset="0"/>
              </a:defRPr>
            </a:lvl7pPr>
            <a:lvl8pPr marL="3429000" indent="-228600" defTabSz="381000" eaLnBrk="0" fontAlgn="base" hangingPunct="0">
              <a:spcBef>
                <a:spcPct val="0"/>
              </a:spcBef>
              <a:spcAft>
                <a:spcPct val="0"/>
              </a:spcAft>
              <a:defRPr>
                <a:solidFill>
                  <a:schemeClr val="tx1"/>
                </a:solidFill>
                <a:latin typeface="Arial" panose="020B0604020202020204" pitchFamily="34" charset="0"/>
              </a:defRPr>
            </a:lvl8pPr>
            <a:lvl9pPr marL="3886200" indent="-228600" defTabSz="3810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3200" dirty="0">
                <a:solidFill>
                  <a:srgbClr val="FFFFFF"/>
                </a:solidFill>
                <a:latin typeface="Times New Roman" panose="02020603050405020304" pitchFamily="18" charset="0"/>
              </a:rPr>
              <a:t>What Jason Thinks About It</a:t>
            </a:r>
          </a:p>
          <a:p>
            <a:r>
              <a:rPr lang="en-US" altLang="en-US" sz="2600" dirty="0">
                <a:solidFill>
                  <a:srgbClr val="FFFFFF"/>
                </a:solidFill>
                <a:latin typeface="Times New Roman" panose="02020603050405020304" pitchFamily="18" charset="0"/>
              </a:rPr>
              <a:t>The relevant part of the Cogito </a:t>
            </a:r>
            <a:r>
              <a:rPr lang="en-US" altLang="en-US" sz="2600" dirty="0" err="1">
                <a:solidFill>
                  <a:srgbClr val="FFFFFF"/>
                </a:solidFill>
                <a:latin typeface="Times New Roman" panose="02020603050405020304" pitchFamily="18" charset="0"/>
              </a:rPr>
              <a:t>biconditional</a:t>
            </a:r>
            <a:r>
              <a:rPr lang="en-US" altLang="en-US" sz="2600" dirty="0">
                <a:solidFill>
                  <a:srgbClr val="FFFFFF"/>
                </a:solidFill>
                <a:latin typeface="Times New Roman" panose="02020603050405020304" pitchFamily="18" charset="0"/>
              </a:rPr>
              <a:t> that produces the apparent problem, i.e., □ (</a:t>
            </a:r>
            <a:r>
              <a:rPr lang="en-US" altLang="en-US" sz="2600" dirty="0" err="1">
                <a:solidFill>
                  <a:srgbClr val="FFFFFF"/>
                </a:solidFill>
                <a:latin typeface="Times New Roman" panose="02020603050405020304" pitchFamily="18" charset="0"/>
              </a:rPr>
              <a:t>Ei</a:t>
            </a:r>
            <a:r>
              <a:rPr lang="en-US" altLang="en-US" sz="2600" dirty="0">
                <a:solidFill>
                  <a:srgbClr val="FFFFFF"/>
                </a:solidFill>
                <a:latin typeface="Times New Roman" panose="02020603050405020304" pitchFamily="18" charset="0"/>
              </a:rPr>
              <a:t> </a:t>
            </a:r>
            <a:r>
              <a:rPr lang="en-US" altLang="en-US" sz="2600" dirty="0" smtClean="0">
                <a:solidFill>
                  <a:srgbClr val="FFFFFF"/>
                </a:solidFill>
                <a:latin typeface="Times New Roman" panose="02020603050405020304" pitchFamily="18" charset="0"/>
              </a:rPr>
              <a:t>→ </a:t>
            </a:r>
            <a:r>
              <a:rPr lang="en-US" altLang="en-US" sz="2600" dirty="0" err="1">
                <a:solidFill>
                  <a:srgbClr val="FFFFFF"/>
                </a:solidFill>
                <a:latin typeface="Times New Roman" panose="02020603050405020304" pitchFamily="18" charset="0"/>
              </a:rPr>
              <a:t>Ti</a:t>
            </a:r>
            <a:r>
              <a:rPr lang="en-US" altLang="en-US" sz="2600" dirty="0">
                <a:solidFill>
                  <a:srgbClr val="FFFFFF"/>
                </a:solidFill>
                <a:latin typeface="Times New Roman" panose="02020603050405020304" pitchFamily="18" charset="0"/>
              </a:rPr>
              <a:t>), should be modified to accurately reflect what RD means in the Cogito.  The Cogito assumes the Evil Demon Hypothesis, i.e., the claim that thinking is going on and the Evil Demon is determining its content (within limits we will discuss later in class).  The Cogito asks the </a:t>
            </a:r>
            <a:r>
              <a:rPr lang="en-US" altLang="en-US" sz="2600" i="1" dirty="0">
                <a:solidFill>
                  <a:srgbClr val="FFFFFF"/>
                </a:solidFill>
                <a:latin typeface="Times New Roman" panose="02020603050405020304" pitchFamily="18" charset="0"/>
              </a:rPr>
              <a:t>epistemological </a:t>
            </a:r>
            <a:r>
              <a:rPr lang="en-US" altLang="en-US" sz="2600" dirty="0">
                <a:solidFill>
                  <a:srgbClr val="FFFFFF"/>
                </a:solidFill>
                <a:latin typeface="Times New Roman" panose="02020603050405020304" pitchFamily="18" charset="0"/>
              </a:rPr>
              <a:t>question “what do I know given EDH?” </a:t>
            </a:r>
            <a:r>
              <a:rPr lang="en-US" altLang="en-US" sz="2600" dirty="0" smtClean="0">
                <a:solidFill>
                  <a:srgbClr val="FFFFFF"/>
                </a:solidFill>
                <a:latin typeface="Times New Roman" panose="02020603050405020304" pitchFamily="18" charset="0"/>
              </a:rPr>
              <a:t>Its </a:t>
            </a:r>
            <a:r>
              <a:rPr lang="en-US" altLang="en-US" sz="2600" dirty="0">
                <a:solidFill>
                  <a:srgbClr val="FFFFFF"/>
                </a:solidFill>
                <a:latin typeface="Times New Roman" panose="02020603050405020304" pitchFamily="18" charset="0"/>
              </a:rPr>
              <a:t>scope cannot be </a:t>
            </a:r>
            <a:r>
              <a:rPr lang="en-US" altLang="en-US" sz="2600" i="1" dirty="0">
                <a:solidFill>
                  <a:srgbClr val="FFFFFF"/>
                </a:solidFill>
                <a:latin typeface="Times New Roman" panose="02020603050405020304" pitchFamily="18" charset="0"/>
              </a:rPr>
              <a:t>the world </a:t>
            </a:r>
            <a:r>
              <a:rPr lang="en-US" altLang="en-US" sz="2600" dirty="0">
                <a:solidFill>
                  <a:srgbClr val="FFFFFF"/>
                </a:solidFill>
                <a:latin typeface="Times New Roman" panose="02020603050405020304" pitchFamily="18" charset="0"/>
              </a:rPr>
              <a:t>since the world has been </a:t>
            </a:r>
            <a:r>
              <a:rPr lang="en-US" altLang="en-US" sz="2600" i="1" dirty="0">
                <a:solidFill>
                  <a:srgbClr val="FFFFFF"/>
                </a:solidFill>
                <a:latin typeface="Times New Roman" panose="02020603050405020304" pitchFamily="18" charset="0"/>
              </a:rPr>
              <a:t>doubted </a:t>
            </a:r>
            <a:r>
              <a:rPr lang="en-US" altLang="en-US" sz="2600" dirty="0">
                <a:solidFill>
                  <a:srgbClr val="FFFFFF"/>
                </a:solidFill>
                <a:latin typeface="Times New Roman" panose="02020603050405020304" pitchFamily="18" charset="0"/>
              </a:rPr>
              <a:t>away.  Therefore, it is not the </a:t>
            </a:r>
            <a:r>
              <a:rPr lang="en-US" altLang="en-US" sz="2600" i="1" dirty="0">
                <a:solidFill>
                  <a:srgbClr val="FFFFFF"/>
                </a:solidFill>
                <a:latin typeface="Times New Roman" panose="02020603050405020304" pitchFamily="18" charset="0"/>
              </a:rPr>
              <a:t>ontological question </a:t>
            </a:r>
            <a:r>
              <a:rPr lang="en-US" altLang="en-US" sz="2600" dirty="0">
                <a:solidFill>
                  <a:srgbClr val="FFFFFF"/>
                </a:solidFill>
                <a:latin typeface="Times New Roman" panose="02020603050405020304" pitchFamily="18" charset="0"/>
              </a:rPr>
              <a:t>“if I am thinking, does anything exist?” So conditional should be written □(</a:t>
            </a:r>
            <a:r>
              <a:rPr lang="en-US" altLang="en-US" sz="2600" dirty="0" smtClean="0">
                <a:solidFill>
                  <a:srgbClr val="FFFFFF"/>
                </a:solidFill>
                <a:latin typeface="Times New Roman" panose="02020603050405020304" pitchFamily="18" charset="0"/>
              </a:rPr>
              <a:t>K-</a:t>
            </a:r>
            <a:r>
              <a:rPr lang="en-US" altLang="en-US" sz="2600" dirty="0" err="1" smtClean="0">
                <a:solidFill>
                  <a:srgbClr val="FFFFFF"/>
                </a:solidFill>
                <a:latin typeface="Times New Roman" panose="02020603050405020304" pitchFamily="18" charset="0"/>
              </a:rPr>
              <a:t>Ei</a:t>
            </a:r>
            <a:r>
              <a:rPr lang="en-US" altLang="en-US" sz="2600" dirty="0" smtClean="0">
                <a:solidFill>
                  <a:srgbClr val="FFFFFF"/>
                </a:solidFill>
                <a:latin typeface="Times New Roman" panose="02020603050405020304" pitchFamily="18" charset="0"/>
              </a:rPr>
              <a:t> </a:t>
            </a:r>
            <a:r>
              <a:rPr lang="en-US" altLang="en-US" sz="2600" dirty="0">
                <a:solidFill>
                  <a:srgbClr val="FFFFFF"/>
                </a:solidFill>
                <a:latin typeface="Times New Roman" panose="02020603050405020304" pitchFamily="18" charset="0"/>
              </a:rPr>
              <a:t>→ </a:t>
            </a:r>
            <a:r>
              <a:rPr lang="en-US" altLang="en-US" sz="2600" dirty="0" err="1">
                <a:solidFill>
                  <a:srgbClr val="FFFFFF"/>
                </a:solidFill>
                <a:latin typeface="Times New Roman" panose="02020603050405020304" pitchFamily="18" charset="0"/>
              </a:rPr>
              <a:t>Ti</a:t>
            </a:r>
            <a:r>
              <a:rPr lang="en-US" altLang="en-US" sz="2600" dirty="0">
                <a:solidFill>
                  <a:srgbClr val="FFFFFF"/>
                </a:solidFill>
                <a:latin typeface="Times New Roman" panose="02020603050405020304" pitchFamily="18" charset="0"/>
              </a:rPr>
              <a:t>), which means </a:t>
            </a:r>
            <a:r>
              <a:rPr lang="en-US" altLang="en-US" sz="2600" i="1" dirty="0">
                <a:solidFill>
                  <a:srgbClr val="FFFFFF"/>
                </a:solidFill>
                <a:latin typeface="Times New Roman" panose="02020603050405020304" pitchFamily="18" charset="0"/>
              </a:rPr>
              <a:t>necessarily, if I know I exist, then I am thinking. </a:t>
            </a:r>
            <a:r>
              <a:rPr lang="en-US" altLang="en-US" sz="2600" dirty="0">
                <a:solidFill>
                  <a:srgbClr val="FFFFFF"/>
                </a:solidFill>
                <a:latin typeface="Times New Roman" panose="02020603050405020304" pitchFamily="18" charset="0"/>
              </a:rPr>
              <a:t>This bears no implication that </a:t>
            </a:r>
            <a:r>
              <a:rPr lang="en-US" altLang="en-US" sz="2600" u="sng" dirty="0">
                <a:solidFill>
                  <a:srgbClr val="FFFFFF"/>
                </a:solidFill>
                <a:latin typeface="Times New Roman" panose="02020603050405020304" pitchFamily="18" charset="0"/>
              </a:rPr>
              <a:t>in fact</a:t>
            </a:r>
            <a:r>
              <a:rPr lang="en-US" altLang="en-US" sz="2600" dirty="0">
                <a:solidFill>
                  <a:srgbClr val="FFFFFF"/>
                </a:solidFill>
                <a:latin typeface="Times New Roman" panose="02020603050405020304" pitchFamily="18" charset="0"/>
              </a:rPr>
              <a:t> if nothing is thinking, nothing exists. Is that so bizarre?</a:t>
            </a:r>
          </a:p>
        </p:txBody>
      </p:sp>
    </p:spTree>
  </p:cSld>
  <p:clrMapOvr>
    <a:masterClrMapping/>
  </p:clrMapOvr>
  <p:transition advClick="0">
    <p:cover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ChangeArrowheads="1"/>
          </p:cNvSpPr>
          <p:nvPr/>
        </p:nvSpPr>
        <p:spPr bwMode="auto">
          <a:xfrm>
            <a:off x="304800" y="609600"/>
            <a:ext cx="8686800"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800">
                <a:solidFill>
                  <a:srgbClr val="FFFFFF"/>
                </a:solidFill>
                <a:latin typeface="Times New Roman" panose="02020603050405020304" pitchFamily="18" charset="0"/>
              </a:rPr>
              <a:t>One clue to this interpretation is that the EDH </a:t>
            </a:r>
            <a:r>
              <a:rPr lang="en-US" altLang="en-US" sz="2800" i="1">
                <a:solidFill>
                  <a:srgbClr val="FFFFFF"/>
                </a:solidFill>
                <a:latin typeface="Times New Roman" panose="02020603050405020304" pitchFamily="18" charset="0"/>
              </a:rPr>
              <a:t>assumes there is thinking going on, </a:t>
            </a:r>
            <a:r>
              <a:rPr lang="en-US" altLang="en-US" sz="2800">
                <a:solidFill>
                  <a:srgbClr val="FFFFFF"/>
                </a:solidFill>
                <a:latin typeface="Times New Roman" panose="02020603050405020304" pitchFamily="18" charset="0"/>
              </a:rPr>
              <a:t>yet the usual way of taking the conditional drawn from the Cogito clearly considers a possibility ruled out by EDH...that </a:t>
            </a:r>
            <a:r>
              <a:rPr lang="en-US" altLang="en-US" sz="2800" i="1">
                <a:solidFill>
                  <a:srgbClr val="FFFFFF"/>
                </a:solidFill>
                <a:latin typeface="Times New Roman" panose="02020603050405020304" pitchFamily="18" charset="0"/>
              </a:rPr>
              <a:t>no thinking is going on. </a:t>
            </a:r>
            <a:r>
              <a:rPr lang="en-US" altLang="en-US" sz="2800">
                <a:solidFill>
                  <a:srgbClr val="FFFFFF"/>
                </a:solidFill>
                <a:latin typeface="Times New Roman" panose="02020603050405020304" pitchFamily="18" charset="0"/>
              </a:rPr>
              <a:t>When faced with the proposal that no thinking is occurring, the only appropriate implication is the statement “then I cannot know that I exist”.  This is a far cry from the claim that nothing exists.  It is even farther from the claim that when you are not thinking, you do not exist.  All the cogito supports is the conclusion that, when you are not thinking, you cannot </a:t>
            </a:r>
            <a:r>
              <a:rPr lang="en-US" altLang="en-US" sz="2800" i="1">
                <a:solidFill>
                  <a:srgbClr val="FFFFFF"/>
                </a:solidFill>
                <a:latin typeface="Times New Roman" panose="02020603050405020304" pitchFamily="18" charset="0"/>
              </a:rPr>
              <a:t>know</a:t>
            </a:r>
            <a:r>
              <a:rPr lang="en-US" altLang="en-US" sz="2800">
                <a:solidFill>
                  <a:srgbClr val="FFFFFF"/>
                </a:solidFill>
                <a:latin typeface="Times New Roman" panose="02020603050405020304" pitchFamily="18" charset="0"/>
              </a:rPr>
              <a:t> that you exist.</a:t>
            </a:r>
          </a:p>
        </p:txBody>
      </p:sp>
    </p:spTree>
  </p:cSld>
  <p:clrMapOvr>
    <a:masterClrMapping/>
  </p:clrMapOvr>
  <p:transition advClick="0">
    <p:cover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ctrTitle" idx="4294967295"/>
          </p:nvPr>
        </p:nvSpPr>
        <p:spPr bwMode="auto">
          <a:xfrm>
            <a:off x="228600" y="171450"/>
            <a:ext cx="8675688" cy="61555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381000"/>
            <a:r>
              <a:rPr lang="en-US" altLang="en-US" sz="4000" b="1" dirty="0" smtClean="0">
                <a:solidFill>
                  <a:srgbClr val="FFFFFF"/>
                </a:solidFill>
                <a:latin typeface="Times New Roman" panose="02020603050405020304" pitchFamily="18" charset="0"/>
              </a:rPr>
              <a:t>So Again: The Plan of the Meditations</a:t>
            </a:r>
          </a:p>
        </p:txBody>
      </p:sp>
      <p:sp>
        <p:nvSpPr>
          <p:cNvPr id="20483" name="Rectangle 3"/>
          <p:cNvSpPr>
            <a:spLocks noChangeArrowheads="1"/>
          </p:cNvSpPr>
          <p:nvPr/>
        </p:nvSpPr>
        <p:spPr bwMode="auto">
          <a:xfrm>
            <a:off x="250825" y="896938"/>
            <a:ext cx="8629650" cy="22225"/>
          </a:xfrm>
          <a:prstGeom prst="rect">
            <a:avLst/>
          </a:prstGeom>
          <a:solidFill>
            <a:srgbClr val="66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0484" name="Freeform 4"/>
          <p:cNvSpPr>
            <a:spLocks noChangeArrowheads="1"/>
          </p:cNvSpPr>
          <p:nvPr/>
        </p:nvSpPr>
        <p:spPr bwMode="auto">
          <a:xfrm>
            <a:off x="228600" y="874713"/>
            <a:ext cx="8675688" cy="68262"/>
          </a:xfrm>
          <a:custGeom>
            <a:avLst/>
            <a:gdLst>
              <a:gd name="T0" fmla="*/ 0 w 5465"/>
              <a:gd name="T1" fmla="*/ 2147483646 h 43"/>
              <a:gd name="T2" fmla="*/ 2147483646 w 5465"/>
              <a:gd name="T3" fmla="*/ 2147483646 h 43"/>
              <a:gd name="T4" fmla="*/ 2147483646 w 5465"/>
              <a:gd name="T5" fmla="*/ 0 h 43"/>
              <a:gd name="T6" fmla="*/ 2147483646 w 5465"/>
              <a:gd name="T7" fmla="*/ 2147483646 h 43"/>
              <a:gd name="T8" fmla="*/ 2147483646 w 5465"/>
              <a:gd name="T9" fmla="*/ 2147483646 h 43"/>
              <a:gd name="T10" fmla="*/ 2147483646 w 5465"/>
              <a:gd name="T11" fmla="*/ 2147483646 h 43"/>
              <a:gd name="T12" fmla="*/ 0 w 5465"/>
              <a:gd name="T13" fmla="*/ 2147483646 h 43"/>
              <a:gd name="T14" fmla="*/ 0 60000 65536"/>
              <a:gd name="T15" fmla="*/ 0 60000 65536"/>
              <a:gd name="T16" fmla="*/ 0 60000 65536"/>
              <a:gd name="T17" fmla="*/ 0 60000 65536"/>
              <a:gd name="T18" fmla="*/ 0 60000 65536"/>
              <a:gd name="T19" fmla="*/ 0 60000 65536"/>
              <a:gd name="T20" fmla="*/ 0 60000 65536"/>
              <a:gd name="T21" fmla="*/ 0 w 5465"/>
              <a:gd name="T22" fmla="*/ 0 h 43"/>
              <a:gd name="T23" fmla="*/ 5465 w 5465"/>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3">
                <a:moveTo>
                  <a:pt x="0" y="43"/>
                </a:moveTo>
                <a:lnTo>
                  <a:pt x="5465" y="43"/>
                </a:lnTo>
                <a:lnTo>
                  <a:pt x="5465" y="0"/>
                </a:lnTo>
                <a:lnTo>
                  <a:pt x="5450" y="14"/>
                </a:lnTo>
                <a:lnTo>
                  <a:pt x="5450" y="28"/>
                </a:lnTo>
                <a:lnTo>
                  <a:pt x="14" y="28"/>
                </a:lnTo>
                <a:lnTo>
                  <a:pt x="0" y="43"/>
                </a:lnTo>
                <a:close/>
              </a:path>
            </a:pathLst>
          </a:custGeom>
          <a:solidFill>
            <a:srgbClr val="005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5" name="Freeform 5"/>
          <p:cNvSpPr>
            <a:spLocks noChangeArrowheads="1"/>
          </p:cNvSpPr>
          <p:nvPr/>
        </p:nvSpPr>
        <p:spPr bwMode="auto">
          <a:xfrm>
            <a:off x="228600" y="874713"/>
            <a:ext cx="8675688" cy="68262"/>
          </a:xfrm>
          <a:custGeom>
            <a:avLst/>
            <a:gdLst>
              <a:gd name="T0" fmla="*/ 0 w 5465"/>
              <a:gd name="T1" fmla="*/ 2147483646 h 43"/>
              <a:gd name="T2" fmla="*/ 0 w 5465"/>
              <a:gd name="T3" fmla="*/ 0 h 43"/>
              <a:gd name="T4" fmla="*/ 2147483646 w 5465"/>
              <a:gd name="T5" fmla="*/ 0 h 43"/>
              <a:gd name="T6" fmla="*/ 2147483646 w 5465"/>
              <a:gd name="T7" fmla="*/ 2147483646 h 43"/>
              <a:gd name="T8" fmla="*/ 2147483646 w 5465"/>
              <a:gd name="T9" fmla="*/ 2147483646 h 43"/>
              <a:gd name="T10" fmla="*/ 2147483646 w 5465"/>
              <a:gd name="T11" fmla="*/ 2147483646 h 43"/>
              <a:gd name="T12" fmla="*/ 0 w 5465"/>
              <a:gd name="T13" fmla="*/ 2147483646 h 43"/>
              <a:gd name="T14" fmla="*/ 0 60000 65536"/>
              <a:gd name="T15" fmla="*/ 0 60000 65536"/>
              <a:gd name="T16" fmla="*/ 0 60000 65536"/>
              <a:gd name="T17" fmla="*/ 0 60000 65536"/>
              <a:gd name="T18" fmla="*/ 0 60000 65536"/>
              <a:gd name="T19" fmla="*/ 0 60000 65536"/>
              <a:gd name="T20" fmla="*/ 0 60000 65536"/>
              <a:gd name="T21" fmla="*/ 0 w 5465"/>
              <a:gd name="T22" fmla="*/ 0 h 43"/>
              <a:gd name="T23" fmla="*/ 5465 w 5465"/>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3">
                <a:moveTo>
                  <a:pt x="0" y="43"/>
                </a:moveTo>
                <a:lnTo>
                  <a:pt x="0" y="0"/>
                </a:lnTo>
                <a:lnTo>
                  <a:pt x="5465" y="0"/>
                </a:lnTo>
                <a:lnTo>
                  <a:pt x="5450" y="14"/>
                </a:lnTo>
                <a:lnTo>
                  <a:pt x="14" y="14"/>
                </a:lnTo>
                <a:lnTo>
                  <a:pt x="14" y="28"/>
                </a:lnTo>
                <a:lnTo>
                  <a:pt x="0" y="43"/>
                </a:lnTo>
                <a:close/>
              </a:path>
            </a:pathLst>
          </a:custGeom>
          <a:solidFill>
            <a:srgbClr val="C1E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6" name="Rectangle 6"/>
          <p:cNvSpPr>
            <a:spLocks noGrp="1" noChangeArrowheads="1"/>
          </p:cNvSpPr>
          <p:nvPr>
            <p:ph type="subTitle" idx="4294967295"/>
          </p:nvPr>
        </p:nvSpPr>
        <p:spPr bwMode="auto">
          <a:xfrm>
            <a:off x="228600" y="1143000"/>
            <a:ext cx="8677275" cy="54371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defTabSz="381000">
              <a:spcBef>
                <a:spcPct val="0"/>
              </a:spcBef>
              <a:buFontTx/>
              <a:buNone/>
            </a:pPr>
            <a:r>
              <a:rPr lang="en-US" altLang="en-US" sz="2500" smtClean="0">
                <a:solidFill>
                  <a:srgbClr val="CCE6FF"/>
                </a:solidFill>
                <a:latin typeface="Times New Roman" panose="02020603050405020304" pitchFamily="18" charset="0"/>
              </a:rPr>
              <a:t>1. Use the method of doubt (EDH) to find a criterion for absolute knowledge (by isolating some belief that cannot be doubted)</a:t>
            </a:r>
            <a:br>
              <a:rPr lang="en-US" altLang="en-US" sz="2500" smtClean="0">
                <a:solidFill>
                  <a:srgbClr val="CCE6FF"/>
                </a:solidFill>
                <a:latin typeface="Times New Roman" panose="02020603050405020304" pitchFamily="18" charset="0"/>
              </a:rPr>
            </a:br>
            <a:r>
              <a:rPr lang="en-US" altLang="en-US" sz="2500" smtClean="0">
                <a:solidFill>
                  <a:srgbClr val="CCE6FF"/>
                </a:solidFill>
                <a:latin typeface="Times New Roman" panose="02020603050405020304" pitchFamily="18" charset="0"/>
              </a:rPr>
              <a:t>2. Use that criterion to discover some true beliefs that can be joined in arguments that logically establish conclusions that defeat evil demon skepticism skepticism.</a:t>
            </a:r>
            <a:br>
              <a:rPr lang="en-US" altLang="en-US" sz="2500" smtClean="0">
                <a:solidFill>
                  <a:srgbClr val="CCE6FF"/>
                </a:solidFill>
                <a:latin typeface="Times New Roman" panose="02020603050405020304" pitchFamily="18" charset="0"/>
              </a:rPr>
            </a:br>
            <a:r>
              <a:rPr lang="en-US" altLang="en-US" sz="2500" smtClean="0">
                <a:solidFill>
                  <a:srgbClr val="CCE6FF"/>
                </a:solidFill>
                <a:latin typeface="Times New Roman" panose="02020603050405020304" pitchFamily="18" charset="0"/>
              </a:rPr>
              <a:t/>
            </a:r>
            <a:br>
              <a:rPr lang="en-US" altLang="en-US" sz="2500" smtClean="0">
                <a:solidFill>
                  <a:srgbClr val="CCE6FF"/>
                </a:solidFill>
                <a:latin typeface="Times New Roman" panose="02020603050405020304" pitchFamily="18" charset="0"/>
              </a:rPr>
            </a:br>
            <a:r>
              <a:rPr lang="en-US" altLang="en-US" sz="2500" smtClean="0">
                <a:solidFill>
                  <a:srgbClr val="CCE6FF"/>
                </a:solidFill>
                <a:latin typeface="Times New Roman" panose="02020603050405020304" pitchFamily="18" charset="0"/>
              </a:rPr>
              <a:t>How to do That:</a:t>
            </a:r>
            <a:br>
              <a:rPr lang="en-US" altLang="en-US" sz="2500" smtClean="0">
                <a:solidFill>
                  <a:srgbClr val="CCE6FF"/>
                </a:solidFill>
                <a:latin typeface="Times New Roman" panose="02020603050405020304" pitchFamily="18" charset="0"/>
              </a:rPr>
            </a:br>
            <a:r>
              <a:rPr lang="en-US" altLang="en-US" sz="2500" smtClean="0">
                <a:solidFill>
                  <a:srgbClr val="CCE6FF"/>
                </a:solidFill>
                <a:latin typeface="Times New Roman" panose="02020603050405020304" pitchFamily="18" charset="0"/>
              </a:rPr>
              <a:t>A. prove God exists as the creator of the world and my mind and all its powers.  (Med.  III)</a:t>
            </a:r>
            <a:br>
              <a:rPr lang="en-US" altLang="en-US" sz="2500" smtClean="0">
                <a:solidFill>
                  <a:srgbClr val="CCE6FF"/>
                </a:solidFill>
                <a:latin typeface="Times New Roman" panose="02020603050405020304" pitchFamily="18" charset="0"/>
              </a:rPr>
            </a:br>
            <a:r>
              <a:rPr lang="en-US" altLang="en-US" sz="2500" smtClean="0">
                <a:solidFill>
                  <a:srgbClr val="CCE6FF"/>
                </a:solidFill>
                <a:latin typeface="Times New Roman" panose="02020603050405020304" pitchFamily="18" charset="0"/>
              </a:rPr>
              <a:t>B. prove that God is not a deceiver (is not an Evil Demon that would mislead me in my belief-forming practices) (Med IV)</a:t>
            </a:r>
            <a:br>
              <a:rPr lang="en-US" altLang="en-US" sz="2500" smtClean="0">
                <a:solidFill>
                  <a:srgbClr val="CCE6FF"/>
                </a:solidFill>
                <a:latin typeface="Times New Roman" panose="02020603050405020304" pitchFamily="18" charset="0"/>
              </a:rPr>
            </a:br>
            <a:r>
              <a:rPr lang="en-US" altLang="en-US" sz="2500" smtClean="0">
                <a:solidFill>
                  <a:srgbClr val="CCE6FF"/>
                </a:solidFill>
                <a:latin typeface="Times New Roman" panose="02020603050405020304" pitchFamily="18" charset="0"/>
              </a:rPr>
              <a:t>C. prove that all mathematical truths are instances of absolute knowledge.  (Med V)</a:t>
            </a:r>
            <a:br>
              <a:rPr lang="en-US" altLang="en-US" sz="2500" smtClean="0">
                <a:solidFill>
                  <a:srgbClr val="CCE6FF"/>
                </a:solidFill>
                <a:latin typeface="Times New Roman" panose="02020603050405020304" pitchFamily="18" charset="0"/>
              </a:rPr>
            </a:br>
            <a:r>
              <a:rPr lang="en-US" altLang="en-US" sz="2500" smtClean="0">
                <a:solidFill>
                  <a:srgbClr val="CCE6FF"/>
                </a:solidFill>
                <a:latin typeface="Times New Roman" panose="02020603050405020304" pitchFamily="18" charset="0"/>
              </a:rPr>
              <a:t>D. prove that these truths describe the real nature of any possible world consisting of bodies in space.  (Med V)</a:t>
            </a:r>
            <a:br>
              <a:rPr lang="en-US" altLang="en-US" sz="2500" smtClean="0">
                <a:solidFill>
                  <a:srgbClr val="CCE6FF"/>
                </a:solidFill>
                <a:latin typeface="Times New Roman" panose="02020603050405020304" pitchFamily="18" charset="0"/>
              </a:rPr>
            </a:br>
            <a:r>
              <a:rPr lang="en-US" altLang="en-US" sz="2500" smtClean="0">
                <a:solidFill>
                  <a:srgbClr val="CCE6FF"/>
                </a:solidFill>
                <a:latin typeface="Times New Roman" panose="02020603050405020304" pitchFamily="18" charset="0"/>
              </a:rPr>
              <a:t>E. prove that there </a:t>
            </a:r>
            <a:r>
              <a:rPr lang="en-US" altLang="en-US" sz="2500" i="1" smtClean="0">
                <a:solidFill>
                  <a:srgbClr val="CCE6FF"/>
                </a:solidFill>
                <a:latin typeface="Times New Roman" panose="02020603050405020304" pitchFamily="18" charset="0"/>
              </a:rPr>
              <a:t>is</a:t>
            </a:r>
            <a:r>
              <a:rPr lang="en-US" altLang="en-US" sz="2500" smtClean="0">
                <a:solidFill>
                  <a:srgbClr val="CCE6FF"/>
                </a:solidFill>
                <a:latin typeface="Times New Roman" panose="02020603050405020304" pitchFamily="18" charset="0"/>
              </a:rPr>
              <a:t> a world of bodies in space.  (Med VI)</a:t>
            </a:r>
          </a:p>
        </p:txBody>
      </p:sp>
    </p:spTree>
  </p:cSld>
  <p:clrMapOvr>
    <a:masterClrMapping/>
  </p:clrMapOvr>
  <p:transition advClick="0">
    <p:cover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ctrTitle" idx="4294967295"/>
          </p:nvPr>
        </p:nvSpPr>
        <p:spPr bwMode="auto">
          <a:xfrm>
            <a:off x="316794" y="0"/>
            <a:ext cx="8675688" cy="147732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381000"/>
            <a:r>
              <a:rPr lang="en-US" altLang="en-US" sz="3200" b="1" dirty="0" smtClean="0">
                <a:solidFill>
                  <a:srgbClr val="FF0000"/>
                </a:solidFill>
                <a:latin typeface="Times New Roman" panose="02020603050405020304" pitchFamily="18" charset="0"/>
              </a:rPr>
              <a:t>[In this class, we will ignore the Wax discussion]</a:t>
            </a:r>
            <a:r>
              <a:rPr lang="en-US" altLang="en-US" sz="3200" b="1" dirty="0" smtClean="0">
                <a:solidFill>
                  <a:srgbClr val="FFFFFF"/>
                </a:solidFill>
                <a:latin typeface="Times New Roman" panose="02020603050405020304" pitchFamily="18" charset="0"/>
              </a:rPr>
              <a:t/>
            </a:r>
            <a:br>
              <a:rPr lang="en-US" altLang="en-US" sz="3200" b="1" dirty="0" smtClean="0">
                <a:solidFill>
                  <a:srgbClr val="FFFFFF"/>
                </a:solidFill>
                <a:latin typeface="Times New Roman" panose="02020603050405020304" pitchFamily="18" charset="0"/>
              </a:rPr>
            </a:br>
            <a:r>
              <a:rPr lang="en-US" altLang="en-US" sz="3200" b="1" dirty="0" smtClean="0">
                <a:solidFill>
                  <a:srgbClr val="FFFFFF"/>
                </a:solidFill>
                <a:latin typeface="Times New Roman" panose="02020603050405020304" pitchFamily="18" charset="0"/>
              </a:rPr>
              <a:t>Has RD Forgotten the Role of Sense Perception in our Discoveries about the Wax?</a:t>
            </a:r>
          </a:p>
        </p:txBody>
      </p:sp>
      <p:sp>
        <p:nvSpPr>
          <p:cNvPr id="17412" name="Freeform 4"/>
          <p:cNvSpPr>
            <a:spLocks noChangeArrowheads="1"/>
          </p:cNvSpPr>
          <p:nvPr/>
        </p:nvSpPr>
        <p:spPr bwMode="auto">
          <a:xfrm>
            <a:off x="316795" y="1538956"/>
            <a:ext cx="8675688" cy="35844"/>
          </a:xfrm>
          <a:custGeom>
            <a:avLst/>
            <a:gdLst>
              <a:gd name="T0" fmla="*/ 0 w 5465"/>
              <a:gd name="T1" fmla="*/ 2147483646 h 44"/>
              <a:gd name="T2" fmla="*/ 2147483646 w 5465"/>
              <a:gd name="T3" fmla="*/ 2147483646 h 44"/>
              <a:gd name="T4" fmla="*/ 2147483646 w 5465"/>
              <a:gd name="T5" fmla="*/ 0 h 44"/>
              <a:gd name="T6" fmla="*/ 2147483646 w 5465"/>
              <a:gd name="T7" fmla="*/ 2147483646 h 44"/>
              <a:gd name="T8" fmla="*/ 2147483646 w 5465"/>
              <a:gd name="T9" fmla="*/ 2147483646 h 44"/>
              <a:gd name="T10" fmla="*/ 2147483646 w 5465"/>
              <a:gd name="T11" fmla="*/ 2147483646 h 44"/>
              <a:gd name="T12" fmla="*/ 0 w 5465"/>
              <a:gd name="T13" fmla="*/ 2147483646 h 44"/>
              <a:gd name="T14" fmla="*/ 0 60000 65536"/>
              <a:gd name="T15" fmla="*/ 0 60000 65536"/>
              <a:gd name="T16" fmla="*/ 0 60000 65536"/>
              <a:gd name="T17" fmla="*/ 0 60000 65536"/>
              <a:gd name="T18" fmla="*/ 0 60000 65536"/>
              <a:gd name="T19" fmla="*/ 0 60000 65536"/>
              <a:gd name="T20" fmla="*/ 0 60000 65536"/>
              <a:gd name="T21" fmla="*/ 0 w 5465"/>
              <a:gd name="T22" fmla="*/ 0 h 44"/>
              <a:gd name="T23" fmla="*/ 5465 w 546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4">
                <a:moveTo>
                  <a:pt x="0" y="44"/>
                </a:moveTo>
                <a:lnTo>
                  <a:pt x="5465" y="44"/>
                </a:lnTo>
                <a:lnTo>
                  <a:pt x="5465" y="0"/>
                </a:lnTo>
                <a:lnTo>
                  <a:pt x="5450" y="15"/>
                </a:lnTo>
                <a:lnTo>
                  <a:pt x="5450" y="29"/>
                </a:lnTo>
                <a:lnTo>
                  <a:pt x="14" y="29"/>
                </a:lnTo>
                <a:lnTo>
                  <a:pt x="0" y="44"/>
                </a:lnTo>
                <a:close/>
              </a:path>
            </a:pathLst>
          </a:custGeom>
          <a:solidFill>
            <a:srgbClr val="005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413" name="Freeform 5"/>
          <p:cNvSpPr>
            <a:spLocks noChangeArrowheads="1"/>
          </p:cNvSpPr>
          <p:nvPr/>
        </p:nvSpPr>
        <p:spPr bwMode="auto">
          <a:xfrm>
            <a:off x="322439" y="1619073"/>
            <a:ext cx="8675688" cy="76835"/>
          </a:xfrm>
          <a:custGeom>
            <a:avLst/>
            <a:gdLst>
              <a:gd name="T0" fmla="*/ 0 w 5465"/>
              <a:gd name="T1" fmla="*/ 2147483646 h 44"/>
              <a:gd name="T2" fmla="*/ 0 w 5465"/>
              <a:gd name="T3" fmla="*/ 0 h 44"/>
              <a:gd name="T4" fmla="*/ 2147483646 w 5465"/>
              <a:gd name="T5" fmla="*/ 0 h 44"/>
              <a:gd name="T6" fmla="*/ 2147483646 w 5465"/>
              <a:gd name="T7" fmla="*/ 2147483646 h 44"/>
              <a:gd name="T8" fmla="*/ 2147483646 w 5465"/>
              <a:gd name="T9" fmla="*/ 2147483646 h 44"/>
              <a:gd name="T10" fmla="*/ 2147483646 w 5465"/>
              <a:gd name="T11" fmla="*/ 2147483646 h 44"/>
              <a:gd name="T12" fmla="*/ 0 w 5465"/>
              <a:gd name="T13" fmla="*/ 2147483646 h 44"/>
              <a:gd name="T14" fmla="*/ 0 60000 65536"/>
              <a:gd name="T15" fmla="*/ 0 60000 65536"/>
              <a:gd name="T16" fmla="*/ 0 60000 65536"/>
              <a:gd name="T17" fmla="*/ 0 60000 65536"/>
              <a:gd name="T18" fmla="*/ 0 60000 65536"/>
              <a:gd name="T19" fmla="*/ 0 60000 65536"/>
              <a:gd name="T20" fmla="*/ 0 60000 65536"/>
              <a:gd name="T21" fmla="*/ 0 w 5465"/>
              <a:gd name="T22" fmla="*/ 0 h 44"/>
              <a:gd name="T23" fmla="*/ 5465 w 546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4">
                <a:moveTo>
                  <a:pt x="0" y="44"/>
                </a:moveTo>
                <a:lnTo>
                  <a:pt x="0" y="0"/>
                </a:lnTo>
                <a:lnTo>
                  <a:pt x="5465" y="0"/>
                </a:lnTo>
                <a:lnTo>
                  <a:pt x="5450" y="15"/>
                </a:lnTo>
                <a:lnTo>
                  <a:pt x="14" y="15"/>
                </a:lnTo>
                <a:lnTo>
                  <a:pt x="14" y="29"/>
                </a:lnTo>
                <a:lnTo>
                  <a:pt x="0" y="44"/>
                </a:lnTo>
                <a:close/>
              </a:path>
            </a:pathLst>
          </a:custGeom>
          <a:solidFill>
            <a:srgbClr val="C1E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414" name="Rectangle 6"/>
          <p:cNvSpPr>
            <a:spLocks noGrp="1" noChangeArrowheads="1"/>
          </p:cNvSpPr>
          <p:nvPr>
            <p:ph type="subTitle" idx="4294967295"/>
          </p:nvPr>
        </p:nvSpPr>
        <p:spPr bwMode="auto">
          <a:xfrm>
            <a:off x="285750" y="1882775"/>
            <a:ext cx="8677275" cy="1924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defTabSz="381000">
              <a:spcBef>
                <a:spcPct val="0"/>
              </a:spcBef>
              <a:buFontTx/>
              <a:buNone/>
            </a:pPr>
            <a:r>
              <a:rPr lang="en-US" altLang="en-US" sz="2500" b="1" dirty="0" smtClean="0">
                <a:solidFill>
                  <a:srgbClr val="CCE6FF"/>
                </a:solidFill>
                <a:latin typeface="Times New Roman" panose="02020603050405020304" pitchFamily="18" charset="0"/>
              </a:rPr>
              <a:t>No.</a:t>
            </a:r>
            <a:r>
              <a:rPr lang="en-US" altLang="en-US" sz="2500" dirty="0" smtClean="0">
                <a:solidFill>
                  <a:srgbClr val="CCE6FF"/>
                </a:solidFill>
                <a:latin typeface="Times New Roman" panose="02020603050405020304" pitchFamily="18" charset="0"/>
              </a:rPr>
              <a:t>  We use our senses to </a:t>
            </a:r>
            <a:r>
              <a:rPr lang="en-US" altLang="en-US" sz="2500" i="1" dirty="0" smtClean="0">
                <a:solidFill>
                  <a:srgbClr val="CCE6FF"/>
                </a:solidFill>
                <a:latin typeface="Times New Roman" panose="02020603050405020304" pitchFamily="18" charset="0"/>
              </a:rPr>
              <a:t>get started </a:t>
            </a:r>
            <a:r>
              <a:rPr lang="en-US" altLang="en-US" sz="2500" dirty="0" smtClean="0">
                <a:solidFill>
                  <a:srgbClr val="CCE6FF"/>
                </a:solidFill>
                <a:latin typeface="Times New Roman" panose="02020603050405020304" pitchFamily="18" charset="0"/>
              </a:rPr>
              <a:t>thinking about the nature of the wax.  But when we are finished, we are using all and only ideas that we </a:t>
            </a:r>
            <a:r>
              <a:rPr lang="en-US" altLang="en-US" sz="2500" i="1" dirty="0" smtClean="0">
                <a:solidFill>
                  <a:srgbClr val="CCE6FF"/>
                </a:solidFill>
                <a:latin typeface="Times New Roman" panose="02020603050405020304" pitchFamily="18" charset="0"/>
              </a:rPr>
              <a:t>could not have acquired </a:t>
            </a:r>
            <a:r>
              <a:rPr lang="en-US" altLang="en-US" sz="2500" dirty="0" smtClean="0">
                <a:solidFill>
                  <a:srgbClr val="CCE6FF"/>
                </a:solidFill>
                <a:latin typeface="Times New Roman" panose="02020603050405020304" pitchFamily="18" charset="0"/>
              </a:rPr>
              <a:t>through sense perception.  Because we could not get these ideas from sense perception, the beliefs we form using them cannot be based upon sense perception. </a:t>
            </a:r>
          </a:p>
        </p:txBody>
      </p:sp>
      <p:sp>
        <p:nvSpPr>
          <p:cNvPr id="17415" name="Text Box 7"/>
          <p:cNvSpPr txBox="1">
            <a:spLocks noChangeArrowheads="1"/>
          </p:cNvSpPr>
          <p:nvPr/>
        </p:nvSpPr>
        <p:spPr bwMode="auto">
          <a:xfrm>
            <a:off x="76200" y="4114800"/>
            <a:ext cx="8675688"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381000">
              <a:defRPr>
                <a:solidFill>
                  <a:schemeClr val="tx1"/>
                </a:solidFill>
                <a:latin typeface="Arial" panose="020B0604020202020204" pitchFamily="34" charset="0"/>
              </a:defRPr>
            </a:lvl1pPr>
            <a:lvl2pPr marL="742950" indent="-285750" defTabSz="381000">
              <a:defRPr>
                <a:solidFill>
                  <a:schemeClr val="tx1"/>
                </a:solidFill>
                <a:latin typeface="Arial" panose="020B0604020202020204" pitchFamily="34" charset="0"/>
              </a:defRPr>
            </a:lvl2pPr>
            <a:lvl3pPr marL="1143000" indent="-228600" defTabSz="381000">
              <a:defRPr>
                <a:solidFill>
                  <a:schemeClr val="tx1"/>
                </a:solidFill>
                <a:latin typeface="Arial" panose="020B0604020202020204" pitchFamily="34" charset="0"/>
              </a:defRPr>
            </a:lvl3pPr>
            <a:lvl4pPr marL="1600200" indent="-228600" defTabSz="381000">
              <a:defRPr>
                <a:solidFill>
                  <a:schemeClr val="tx1"/>
                </a:solidFill>
                <a:latin typeface="Arial" panose="020B0604020202020204" pitchFamily="34" charset="0"/>
              </a:defRPr>
            </a:lvl4pPr>
            <a:lvl5pPr marL="2057400" indent="-228600" defTabSz="381000">
              <a:defRPr>
                <a:solidFill>
                  <a:schemeClr val="tx1"/>
                </a:solidFill>
                <a:latin typeface="Arial" panose="020B0604020202020204" pitchFamily="34" charset="0"/>
              </a:defRPr>
            </a:lvl5pPr>
            <a:lvl6pPr marL="2514600" indent="-228600" defTabSz="381000" eaLnBrk="0" fontAlgn="base" hangingPunct="0">
              <a:spcBef>
                <a:spcPct val="0"/>
              </a:spcBef>
              <a:spcAft>
                <a:spcPct val="0"/>
              </a:spcAft>
              <a:defRPr>
                <a:solidFill>
                  <a:schemeClr val="tx1"/>
                </a:solidFill>
                <a:latin typeface="Arial" panose="020B0604020202020204" pitchFamily="34" charset="0"/>
              </a:defRPr>
            </a:lvl6pPr>
            <a:lvl7pPr marL="2971800" indent="-228600" defTabSz="381000" eaLnBrk="0" fontAlgn="base" hangingPunct="0">
              <a:spcBef>
                <a:spcPct val="0"/>
              </a:spcBef>
              <a:spcAft>
                <a:spcPct val="0"/>
              </a:spcAft>
              <a:defRPr>
                <a:solidFill>
                  <a:schemeClr val="tx1"/>
                </a:solidFill>
                <a:latin typeface="Arial" panose="020B0604020202020204" pitchFamily="34" charset="0"/>
              </a:defRPr>
            </a:lvl7pPr>
            <a:lvl8pPr marL="3429000" indent="-228600" defTabSz="381000" eaLnBrk="0" fontAlgn="base" hangingPunct="0">
              <a:spcBef>
                <a:spcPct val="0"/>
              </a:spcBef>
              <a:spcAft>
                <a:spcPct val="0"/>
              </a:spcAft>
              <a:defRPr>
                <a:solidFill>
                  <a:schemeClr val="tx1"/>
                </a:solidFill>
                <a:latin typeface="Arial" panose="020B0604020202020204" pitchFamily="34" charset="0"/>
              </a:defRPr>
            </a:lvl8pPr>
            <a:lvl9pPr marL="3886200" indent="-228600" defTabSz="3810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800" dirty="0">
                <a:solidFill>
                  <a:srgbClr val="FFFFFF"/>
                </a:solidFill>
                <a:latin typeface="Times New Roman" panose="02020603050405020304" pitchFamily="18" charset="0"/>
              </a:rPr>
              <a:t>Why Descartes thinks our ideas of extension cannot come from sense perception: because they have properties that ideas originating in sense perception lack.</a:t>
            </a:r>
          </a:p>
        </p:txBody>
      </p:sp>
    </p:spTree>
  </p:cSld>
  <p:clrMapOvr>
    <a:masterClrMapping/>
  </p:clrMapOvr>
  <p:transition advClick="0">
    <p:cover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ctrTitle" idx="4294967295"/>
          </p:nvPr>
        </p:nvSpPr>
        <p:spPr bwMode="auto">
          <a:xfrm>
            <a:off x="169863" y="228600"/>
            <a:ext cx="8675687" cy="7731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381000"/>
            <a:r>
              <a:rPr lang="en-US" altLang="en-US" sz="4000" b="1" smtClean="0">
                <a:solidFill>
                  <a:srgbClr val="FFFFFF"/>
                </a:solidFill>
                <a:latin typeface="Times New Roman" panose="02020603050405020304" pitchFamily="18" charset="0"/>
              </a:rPr>
              <a:t>What Properties Are Those?</a:t>
            </a:r>
          </a:p>
        </p:txBody>
      </p:sp>
      <p:sp>
        <p:nvSpPr>
          <p:cNvPr id="18435" name="Rectangle 3"/>
          <p:cNvSpPr>
            <a:spLocks noChangeArrowheads="1"/>
          </p:cNvSpPr>
          <p:nvPr/>
        </p:nvSpPr>
        <p:spPr bwMode="auto">
          <a:xfrm>
            <a:off x="192088" y="954088"/>
            <a:ext cx="8629650" cy="22225"/>
          </a:xfrm>
          <a:prstGeom prst="rect">
            <a:avLst/>
          </a:prstGeom>
          <a:solidFill>
            <a:srgbClr val="66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18436" name="Freeform 4"/>
          <p:cNvSpPr>
            <a:spLocks noChangeArrowheads="1"/>
          </p:cNvSpPr>
          <p:nvPr/>
        </p:nvSpPr>
        <p:spPr bwMode="auto">
          <a:xfrm>
            <a:off x="169863" y="931863"/>
            <a:ext cx="8675687" cy="68262"/>
          </a:xfrm>
          <a:custGeom>
            <a:avLst/>
            <a:gdLst>
              <a:gd name="T0" fmla="*/ 0 w 5465"/>
              <a:gd name="T1" fmla="*/ 2147483646 h 43"/>
              <a:gd name="T2" fmla="*/ 2147483646 w 5465"/>
              <a:gd name="T3" fmla="*/ 2147483646 h 43"/>
              <a:gd name="T4" fmla="*/ 2147483646 w 5465"/>
              <a:gd name="T5" fmla="*/ 0 h 43"/>
              <a:gd name="T6" fmla="*/ 2147483646 w 5465"/>
              <a:gd name="T7" fmla="*/ 2147483646 h 43"/>
              <a:gd name="T8" fmla="*/ 2147483646 w 5465"/>
              <a:gd name="T9" fmla="*/ 2147483646 h 43"/>
              <a:gd name="T10" fmla="*/ 2147483646 w 5465"/>
              <a:gd name="T11" fmla="*/ 2147483646 h 43"/>
              <a:gd name="T12" fmla="*/ 0 w 5465"/>
              <a:gd name="T13" fmla="*/ 2147483646 h 43"/>
              <a:gd name="T14" fmla="*/ 0 60000 65536"/>
              <a:gd name="T15" fmla="*/ 0 60000 65536"/>
              <a:gd name="T16" fmla="*/ 0 60000 65536"/>
              <a:gd name="T17" fmla="*/ 0 60000 65536"/>
              <a:gd name="T18" fmla="*/ 0 60000 65536"/>
              <a:gd name="T19" fmla="*/ 0 60000 65536"/>
              <a:gd name="T20" fmla="*/ 0 60000 65536"/>
              <a:gd name="T21" fmla="*/ 0 w 5465"/>
              <a:gd name="T22" fmla="*/ 0 h 43"/>
              <a:gd name="T23" fmla="*/ 5465 w 5465"/>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3">
                <a:moveTo>
                  <a:pt x="0" y="43"/>
                </a:moveTo>
                <a:lnTo>
                  <a:pt x="5465" y="43"/>
                </a:lnTo>
                <a:lnTo>
                  <a:pt x="5465" y="0"/>
                </a:lnTo>
                <a:lnTo>
                  <a:pt x="5450" y="14"/>
                </a:lnTo>
                <a:lnTo>
                  <a:pt x="5450" y="28"/>
                </a:lnTo>
                <a:lnTo>
                  <a:pt x="14" y="28"/>
                </a:lnTo>
                <a:lnTo>
                  <a:pt x="0" y="43"/>
                </a:lnTo>
                <a:close/>
              </a:path>
            </a:pathLst>
          </a:custGeom>
          <a:solidFill>
            <a:srgbClr val="005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37" name="Freeform 5"/>
          <p:cNvSpPr>
            <a:spLocks noChangeArrowheads="1"/>
          </p:cNvSpPr>
          <p:nvPr/>
        </p:nvSpPr>
        <p:spPr bwMode="auto">
          <a:xfrm>
            <a:off x="169863" y="931863"/>
            <a:ext cx="8675687" cy="68262"/>
          </a:xfrm>
          <a:custGeom>
            <a:avLst/>
            <a:gdLst>
              <a:gd name="T0" fmla="*/ 0 w 5465"/>
              <a:gd name="T1" fmla="*/ 2147483646 h 43"/>
              <a:gd name="T2" fmla="*/ 0 w 5465"/>
              <a:gd name="T3" fmla="*/ 0 h 43"/>
              <a:gd name="T4" fmla="*/ 2147483646 w 5465"/>
              <a:gd name="T5" fmla="*/ 0 h 43"/>
              <a:gd name="T6" fmla="*/ 2147483646 w 5465"/>
              <a:gd name="T7" fmla="*/ 2147483646 h 43"/>
              <a:gd name="T8" fmla="*/ 2147483646 w 5465"/>
              <a:gd name="T9" fmla="*/ 2147483646 h 43"/>
              <a:gd name="T10" fmla="*/ 2147483646 w 5465"/>
              <a:gd name="T11" fmla="*/ 2147483646 h 43"/>
              <a:gd name="T12" fmla="*/ 0 w 5465"/>
              <a:gd name="T13" fmla="*/ 2147483646 h 43"/>
              <a:gd name="T14" fmla="*/ 0 60000 65536"/>
              <a:gd name="T15" fmla="*/ 0 60000 65536"/>
              <a:gd name="T16" fmla="*/ 0 60000 65536"/>
              <a:gd name="T17" fmla="*/ 0 60000 65536"/>
              <a:gd name="T18" fmla="*/ 0 60000 65536"/>
              <a:gd name="T19" fmla="*/ 0 60000 65536"/>
              <a:gd name="T20" fmla="*/ 0 60000 65536"/>
              <a:gd name="T21" fmla="*/ 0 w 5465"/>
              <a:gd name="T22" fmla="*/ 0 h 43"/>
              <a:gd name="T23" fmla="*/ 5465 w 5465"/>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3">
                <a:moveTo>
                  <a:pt x="0" y="43"/>
                </a:moveTo>
                <a:lnTo>
                  <a:pt x="0" y="0"/>
                </a:lnTo>
                <a:lnTo>
                  <a:pt x="5465" y="0"/>
                </a:lnTo>
                <a:lnTo>
                  <a:pt x="5450" y="14"/>
                </a:lnTo>
                <a:lnTo>
                  <a:pt x="14" y="14"/>
                </a:lnTo>
                <a:lnTo>
                  <a:pt x="14" y="28"/>
                </a:lnTo>
                <a:lnTo>
                  <a:pt x="0" y="43"/>
                </a:lnTo>
                <a:close/>
              </a:path>
            </a:pathLst>
          </a:custGeom>
          <a:solidFill>
            <a:srgbClr val="C1E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38" name="Rectangle 6"/>
          <p:cNvSpPr>
            <a:spLocks noGrp="1" noChangeArrowheads="1"/>
          </p:cNvSpPr>
          <p:nvPr>
            <p:ph type="subTitle" idx="4294967295"/>
          </p:nvPr>
        </p:nvSpPr>
        <p:spPr bwMode="auto">
          <a:xfrm>
            <a:off x="169863" y="1257300"/>
            <a:ext cx="8677275" cy="10858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defTabSz="381000">
              <a:spcBef>
                <a:spcPct val="0"/>
              </a:spcBef>
              <a:buFontTx/>
              <a:buNone/>
            </a:pPr>
            <a:r>
              <a:rPr lang="en-US" altLang="en-US" sz="2500" smtClean="0">
                <a:solidFill>
                  <a:srgbClr val="CCE6FF"/>
                </a:solidFill>
                <a:latin typeface="Times New Roman" panose="02020603050405020304" pitchFamily="18" charset="0"/>
              </a:rPr>
              <a:t>Consider the idea of a circle.  How does it differ from particular circles found in the world, ideas of which you can acquire by seeing or touching them (RD calls these “adventitious ideas”)?</a:t>
            </a:r>
          </a:p>
        </p:txBody>
      </p:sp>
      <p:sp>
        <p:nvSpPr>
          <p:cNvPr id="18439" name="Text Box 7"/>
          <p:cNvSpPr txBox="1">
            <a:spLocks noChangeArrowheads="1"/>
          </p:cNvSpPr>
          <p:nvPr/>
        </p:nvSpPr>
        <p:spPr bwMode="auto">
          <a:xfrm>
            <a:off x="169863" y="2457450"/>
            <a:ext cx="8691562"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indent="252413" defTabSz="381000">
              <a:defRPr>
                <a:solidFill>
                  <a:schemeClr val="tx1"/>
                </a:solidFill>
                <a:latin typeface="Arial" panose="020B0604020202020204" pitchFamily="34" charset="0"/>
              </a:defRPr>
            </a:lvl1pPr>
            <a:lvl2pPr marL="742950" indent="-285750" defTabSz="381000">
              <a:defRPr>
                <a:solidFill>
                  <a:schemeClr val="tx1"/>
                </a:solidFill>
                <a:latin typeface="Arial" panose="020B0604020202020204" pitchFamily="34" charset="0"/>
              </a:defRPr>
            </a:lvl2pPr>
            <a:lvl3pPr marL="1143000" indent="-228600" defTabSz="381000">
              <a:defRPr>
                <a:solidFill>
                  <a:schemeClr val="tx1"/>
                </a:solidFill>
                <a:latin typeface="Arial" panose="020B0604020202020204" pitchFamily="34" charset="0"/>
              </a:defRPr>
            </a:lvl3pPr>
            <a:lvl4pPr marL="1600200" indent="-228600" defTabSz="381000">
              <a:defRPr>
                <a:solidFill>
                  <a:schemeClr val="tx1"/>
                </a:solidFill>
                <a:latin typeface="Arial" panose="020B0604020202020204" pitchFamily="34" charset="0"/>
              </a:defRPr>
            </a:lvl4pPr>
            <a:lvl5pPr marL="2057400" indent="-228600" defTabSz="381000">
              <a:defRPr>
                <a:solidFill>
                  <a:schemeClr val="tx1"/>
                </a:solidFill>
                <a:latin typeface="Arial" panose="020B0604020202020204" pitchFamily="34" charset="0"/>
              </a:defRPr>
            </a:lvl5pPr>
            <a:lvl6pPr marL="2514600" indent="-228600" defTabSz="381000" eaLnBrk="0" fontAlgn="base" hangingPunct="0">
              <a:spcBef>
                <a:spcPct val="0"/>
              </a:spcBef>
              <a:spcAft>
                <a:spcPct val="0"/>
              </a:spcAft>
              <a:defRPr>
                <a:solidFill>
                  <a:schemeClr val="tx1"/>
                </a:solidFill>
                <a:latin typeface="Arial" panose="020B0604020202020204" pitchFamily="34" charset="0"/>
              </a:defRPr>
            </a:lvl6pPr>
            <a:lvl7pPr marL="2971800" indent="-228600" defTabSz="381000" eaLnBrk="0" fontAlgn="base" hangingPunct="0">
              <a:spcBef>
                <a:spcPct val="0"/>
              </a:spcBef>
              <a:spcAft>
                <a:spcPct val="0"/>
              </a:spcAft>
              <a:defRPr>
                <a:solidFill>
                  <a:schemeClr val="tx1"/>
                </a:solidFill>
                <a:latin typeface="Arial" panose="020B0604020202020204" pitchFamily="34" charset="0"/>
              </a:defRPr>
            </a:lvl7pPr>
            <a:lvl8pPr marL="3429000" indent="-228600" defTabSz="381000" eaLnBrk="0" fontAlgn="base" hangingPunct="0">
              <a:spcBef>
                <a:spcPct val="0"/>
              </a:spcBef>
              <a:spcAft>
                <a:spcPct val="0"/>
              </a:spcAft>
              <a:defRPr>
                <a:solidFill>
                  <a:schemeClr val="tx1"/>
                </a:solidFill>
                <a:latin typeface="Arial" panose="020B0604020202020204" pitchFamily="34" charset="0"/>
              </a:defRPr>
            </a:lvl8pPr>
            <a:lvl9pPr marL="3886200" indent="-228600" defTabSz="381000" eaLnBrk="0" fontAlgn="base" hangingPunct="0">
              <a:spcBef>
                <a:spcPct val="0"/>
              </a:spcBef>
              <a:spcAft>
                <a:spcPct val="0"/>
              </a:spcAft>
              <a:defRPr>
                <a:solidFill>
                  <a:schemeClr val="tx1"/>
                </a:solidFill>
                <a:latin typeface="Arial" panose="020B0604020202020204" pitchFamily="34" charset="0"/>
              </a:defRPr>
            </a:lvl9pPr>
          </a:lstStyle>
          <a:p>
            <a:pPr>
              <a:buClr>
                <a:srgbClr val="CCE6FF"/>
              </a:buClr>
              <a:buFont typeface="Times New Roman" panose="02020603050405020304" pitchFamily="18" charset="0"/>
              <a:buChar char="▪"/>
            </a:pPr>
            <a:r>
              <a:rPr lang="en-US" altLang="en-US" sz="2400">
                <a:solidFill>
                  <a:srgbClr val="FFFFFF"/>
                </a:solidFill>
                <a:latin typeface="Times New Roman" panose="02020603050405020304" pitchFamily="18" charset="0"/>
              </a:rPr>
              <a:t>The abstract idea of a circle as it is used in geometry, is a </a:t>
            </a:r>
            <a:r>
              <a:rPr lang="en-US" altLang="en-US" sz="2400" i="1">
                <a:solidFill>
                  <a:srgbClr val="FFFFFF"/>
                </a:solidFill>
                <a:latin typeface="Times New Roman" panose="02020603050405020304" pitchFamily="18" charset="0"/>
              </a:rPr>
              <a:t>perfect</a:t>
            </a:r>
            <a:r>
              <a:rPr lang="en-US" altLang="en-US" sz="2400">
                <a:solidFill>
                  <a:srgbClr val="FFFFFF"/>
                </a:solidFill>
                <a:latin typeface="Times New Roman" panose="02020603050405020304" pitchFamily="18" charset="0"/>
              </a:rPr>
              <a:t> circle (unlike all actual circles we ever have seen or touched).</a:t>
            </a:r>
          </a:p>
          <a:p>
            <a:pPr>
              <a:buClr>
                <a:srgbClr val="CCE6FF"/>
              </a:buClr>
              <a:buFont typeface="Times New Roman" panose="02020603050405020304" pitchFamily="18" charset="0"/>
              <a:buChar char="▪"/>
            </a:pPr>
            <a:r>
              <a:rPr lang="en-US" altLang="en-US" sz="2400">
                <a:solidFill>
                  <a:srgbClr val="FFFFFF"/>
                </a:solidFill>
                <a:latin typeface="Times New Roman" panose="02020603050405020304" pitchFamily="18" charset="0"/>
              </a:rPr>
              <a:t>No true proposition concerning circles could be either proved true or proved false by pointing to some </a:t>
            </a:r>
            <a:r>
              <a:rPr lang="en-US" altLang="en-US" sz="2400" i="1">
                <a:solidFill>
                  <a:srgbClr val="FFFFFF"/>
                </a:solidFill>
                <a:latin typeface="Times New Roman" panose="02020603050405020304" pitchFamily="18" charset="0"/>
              </a:rPr>
              <a:t>particular</a:t>
            </a:r>
            <a:r>
              <a:rPr lang="en-US" altLang="en-US" sz="2400">
                <a:solidFill>
                  <a:srgbClr val="FFFFFF"/>
                </a:solidFill>
                <a:latin typeface="Times New Roman" panose="02020603050405020304" pitchFamily="18" charset="0"/>
              </a:rPr>
              <a:t> circle.</a:t>
            </a:r>
          </a:p>
          <a:p>
            <a:pPr>
              <a:buClr>
                <a:srgbClr val="CCE6FF"/>
              </a:buClr>
              <a:buFont typeface="Times New Roman" panose="02020603050405020304" pitchFamily="18" charset="0"/>
              <a:buChar char="▪"/>
            </a:pPr>
            <a:r>
              <a:rPr lang="en-US" altLang="en-US" sz="2400">
                <a:solidFill>
                  <a:srgbClr val="FFFFFF"/>
                </a:solidFill>
                <a:latin typeface="Times New Roman" panose="02020603050405020304" pitchFamily="18" charset="0"/>
              </a:rPr>
              <a:t>Meno’s paradox of knowledge: You cannot acquire the idea of a circle because any process by which you move from not knowing what it is to knowing what it is requires you to be able to distinguish between what is and what </a:t>
            </a:r>
            <a:r>
              <a:rPr lang="en-US" altLang="en-US" sz="2400" i="1">
                <a:solidFill>
                  <a:srgbClr val="FFFFFF"/>
                </a:solidFill>
                <a:latin typeface="Times New Roman" panose="02020603050405020304" pitchFamily="18" charset="0"/>
              </a:rPr>
              <a:t>is not</a:t>
            </a:r>
            <a:r>
              <a:rPr lang="en-US" altLang="en-US" sz="2400">
                <a:solidFill>
                  <a:srgbClr val="FFFFFF"/>
                </a:solidFill>
                <a:latin typeface="Times New Roman" panose="02020603050405020304" pitchFamily="18" charset="0"/>
              </a:rPr>
              <a:t> a circle, but to be able to do that </a:t>
            </a:r>
            <a:r>
              <a:rPr lang="en-US" altLang="en-US" sz="2400" i="1">
                <a:solidFill>
                  <a:srgbClr val="FFFFFF"/>
                </a:solidFill>
                <a:latin typeface="Times New Roman" panose="02020603050405020304" pitchFamily="18" charset="0"/>
              </a:rPr>
              <a:t>just is</a:t>
            </a:r>
            <a:r>
              <a:rPr lang="en-US" altLang="en-US" sz="2400">
                <a:solidFill>
                  <a:srgbClr val="FFFFFF"/>
                </a:solidFill>
                <a:latin typeface="Times New Roman" panose="02020603050405020304" pitchFamily="18" charset="0"/>
              </a:rPr>
              <a:t> what it is to </a:t>
            </a:r>
            <a:r>
              <a:rPr lang="en-US" altLang="en-US" sz="2400" i="1">
                <a:solidFill>
                  <a:srgbClr val="FFFFFF"/>
                </a:solidFill>
                <a:latin typeface="Times New Roman" panose="02020603050405020304" pitchFamily="18" charset="0"/>
              </a:rPr>
              <a:t>have the concept of a circle</a:t>
            </a:r>
            <a:r>
              <a:rPr lang="en-US" altLang="en-US" sz="2400">
                <a:solidFill>
                  <a:srgbClr val="FFFFFF"/>
                </a:solidFill>
                <a:latin typeface="Times New Roman" panose="02020603050405020304" pitchFamily="18" charset="0"/>
              </a:rPr>
              <a:t>.  To acquire the idea of a circle from sense perception requires you to move from not knowing to knowing the idea, and Meno’s Paradox shows this is impossible.</a:t>
            </a:r>
          </a:p>
        </p:txBody>
      </p:sp>
    </p:spTree>
  </p:cSld>
  <p:clrMapOvr>
    <a:masterClrMapping/>
  </p:clrMapOvr>
  <p:transition advClick="0">
    <p:cover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ctrTitle" idx="4294967295"/>
          </p:nvPr>
        </p:nvSpPr>
        <p:spPr bwMode="auto">
          <a:xfrm>
            <a:off x="169863" y="114300"/>
            <a:ext cx="8675687" cy="12303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381000"/>
            <a:r>
              <a:rPr lang="en-US" altLang="en-US" sz="4000" b="1" smtClean="0">
                <a:solidFill>
                  <a:srgbClr val="FFFFFF"/>
                </a:solidFill>
                <a:latin typeface="Times New Roman" panose="02020603050405020304" pitchFamily="18" charset="0"/>
              </a:rPr>
              <a:t>Why the nature of the Wax is</a:t>
            </a:r>
            <a:br>
              <a:rPr lang="en-US" altLang="en-US" sz="4000" b="1" smtClean="0">
                <a:solidFill>
                  <a:srgbClr val="FFFFFF"/>
                </a:solidFill>
                <a:latin typeface="Times New Roman" panose="02020603050405020304" pitchFamily="18" charset="0"/>
              </a:rPr>
            </a:br>
            <a:r>
              <a:rPr lang="en-US" altLang="en-US" sz="4000" b="1" smtClean="0">
                <a:solidFill>
                  <a:srgbClr val="FFFFFF"/>
                </a:solidFill>
                <a:latin typeface="Times New Roman" panose="02020603050405020304" pitchFamily="18" charset="0"/>
              </a:rPr>
              <a:t>known by reason, not sense</a:t>
            </a:r>
          </a:p>
        </p:txBody>
      </p:sp>
      <p:sp>
        <p:nvSpPr>
          <p:cNvPr id="19459" name="Rectangle 3"/>
          <p:cNvSpPr>
            <a:spLocks noChangeArrowheads="1"/>
          </p:cNvSpPr>
          <p:nvPr/>
        </p:nvSpPr>
        <p:spPr bwMode="auto">
          <a:xfrm>
            <a:off x="192088" y="1384300"/>
            <a:ext cx="8629650" cy="22225"/>
          </a:xfrm>
          <a:prstGeom prst="rect">
            <a:avLst/>
          </a:prstGeom>
          <a:solidFill>
            <a:srgbClr val="66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19460" name="Freeform 4"/>
          <p:cNvSpPr>
            <a:spLocks noChangeArrowheads="1"/>
          </p:cNvSpPr>
          <p:nvPr/>
        </p:nvSpPr>
        <p:spPr bwMode="auto">
          <a:xfrm>
            <a:off x="169863" y="1360488"/>
            <a:ext cx="8675687" cy="69850"/>
          </a:xfrm>
          <a:custGeom>
            <a:avLst/>
            <a:gdLst>
              <a:gd name="T0" fmla="*/ 0 w 5465"/>
              <a:gd name="T1" fmla="*/ 2147483646 h 44"/>
              <a:gd name="T2" fmla="*/ 2147483646 w 5465"/>
              <a:gd name="T3" fmla="*/ 2147483646 h 44"/>
              <a:gd name="T4" fmla="*/ 2147483646 w 5465"/>
              <a:gd name="T5" fmla="*/ 0 h 44"/>
              <a:gd name="T6" fmla="*/ 2147483646 w 5465"/>
              <a:gd name="T7" fmla="*/ 2147483646 h 44"/>
              <a:gd name="T8" fmla="*/ 2147483646 w 5465"/>
              <a:gd name="T9" fmla="*/ 2147483646 h 44"/>
              <a:gd name="T10" fmla="*/ 2147483646 w 5465"/>
              <a:gd name="T11" fmla="*/ 2147483646 h 44"/>
              <a:gd name="T12" fmla="*/ 0 w 5465"/>
              <a:gd name="T13" fmla="*/ 2147483646 h 44"/>
              <a:gd name="T14" fmla="*/ 0 60000 65536"/>
              <a:gd name="T15" fmla="*/ 0 60000 65536"/>
              <a:gd name="T16" fmla="*/ 0 60000 65536"/>
              <a:gd name="T17" fmla="*/ 0 60000 65536"/>
              <a:gd name="T18" fmla="*/ 0 60000 65536"/>
              <a:gd name="T19" fmla="*/ 0 60000 65536"/>
              <a:gd name="T20" fmla="*/ 0 60000 65536"/>
              <a:gd name="T21" fmla="*/ 0 w 5465"/>
              <a:gd name="T22" fmla="*/ 0 h 44"/>
              <a:gd name="T23" fmla="*/ 5465 w 546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4">
                <a:moveTo>
                  <a:pt x="0" y="44"/>
                </a:moveTo>
                <a:lnTo>
                  <a:pt x="5465" y="44"/>
                </a:lnTo>
                <a:lnTo>
                  <a:pt x="5465" y="0"/>
                </a:lnTo>
                <a:lnTo>
                  <a:pt x="5450" y="15"/>
                </a:lnTo>
                <a:lnTo>
                  <a:pt x="5450" y="29"/>
                </a:lnTo>
                <a:lnTo>
                  <a:pt x="14" y="29"/>
                </a:lnTo>
                <a:lnTo>
                  <a:pt x="0" y="44"/>
                </a:lnTo>
                <a:close/>
              </a:path>
            </a:pathLst>
          </a:custGeom>
          <a:solidFill>
            <a:srgbClr val="005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461" name="Freeform 5"/>
          <p:cNvSpPr>
            <a:spLocks noChangeArrowheads="1"/>
          </p:cNvSpPr>
          <p:nvPr/>
        </p:nvSpPr>
        <p:spPr bwMode="auto">
          <a:xfrm>
            <a:off x="169863" y="1360488"/>
            <a:ext cx="8675687" cy="69850"/>
          </a:xfrm>
          <a:custGeom>
            <a:avLst/>
            <a:gdLst>
              <a:gd name="T0" fmla="*/ 0 w 5465"/>
              <a:gd name="T1" fmla="*/ 2147483646 h 44"/>
              <a:gd name="T2" fmla="*/ 0 w 5465"/>
              <a:gd name="T3" fmla="*/ 0 h 44"/>
              <a:gd name="T4" fmla="*/ 2147483646 w 5465"/>
              <a:gd name="T5" fmla="*/ 0 h 44"/>
              <a:gd name="T6" fmla="*/ 2147483646 w 5465"/>
              <a:gd name="T7" fmla="*/ 2147483646 h 44"/>
              <a:gd name="T8" fmla="*/ 2147483646 w 5465"/>
              <a:gd name="T9" fmla="*/ 2147483646 h 44"/>
              <a:gd name="T10" fmla="*/ 2147483646 w 5465"/>
              <a:gd name="T11" fmla="*/ 2147483646 h 44"/>
              <a:gd name="T12" fmla="*/ 0 w 5465"/>
              <a:gd name="T13" fmla="*/ 2147483646 h 44"/>
              <a:gd name="T14" fmla="*/ 0 60000 65536"/>
              <a:gd name="T15" fmla="*/ 0 60000 65536"/>
              <a:gd name="T16" fmla="*/ 0 60000 65536"/>
              <a:gd name="T17" fmla="*/ 0 60000 65536"/>
              <a:gd name="T18" fmla="*/ 0 60000 65536"/>
              <a:gd name="T19" fmla="*/ 0 60000 65536"/>
              <a:gd name="T20" fmla="*/ 0 60000 65536"/>
              <a:gd name="T21" fmla="*/ 0 w 5465"/>
              <a:gd name="T22" fmla="*/ 0 h 44"/>
              <a:gd name="T23" fmla="*/ 5465 w 546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4">
                <a:moveTo>
                  <a:pt x="0" y="44"/>
                </a:moveTo>
                <a:lnTo>
                  <a:pt x="0" y="0"/>
                </a:lnTo>
                <a:lnTo>
                  <a:pt x="5465" y="0"/>
                </a:lnTo>
                <a:lnTo>
                  <a:pt x="5450" y="15"/>
                </a:lnTo>
                <a:lnTo>
                  <a:pt x="14" y="15"/>
                </a:lnTo>
                <a:lnTo>
                  <a:pt x="14" y="29"/>
                </a:lnTo>
                <a:lnTo>
                  <a:pt x="0" y="44"/>
                </a:lnTo>
                <a:close/>
              </a:path>
            </a:pathLst>
          </a:custGeom>
          <a:solidFill>
            <a:srgbClr val="C1E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462" name="Rectangle 6"/>
          <p:cNvSpPr>
            <a:spLocks noGrp="1" noChangeArrowheads="1"/>
          </p:cNvSpPr>
          <p:nvPr>
            <p:ph type="subTitle" idx="4294967295"/>
          </p:nvPr>
        </p:nvSpPr>
        <p:spPr bwMode="auto">
          <a:xfrm>
            <a:off x="112713" y="1600200"/>
            <a:ext cx="8677275" cy="1752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defTabSz="381000">
              <a:spcBef>
                <a:spcPct val="0"/>
              </a:spcBef>
              <a:buFontTx/>
              <a:buNone/>
            </a:pPr>
            <a:r>
              <a:rPr lang="en-US" altLang="en-US" sz="2500" smtClean="0">
                <a:solidFill>
                  <a:srgbClr val="CCE6FF"/>
                </a:solidFill>
                <a:latin typeface="Times New Roman" panose="02020603050405020304" pitchFamily="18" charset="0"/>
              </a:rPr>
              <a:t>Real properties of the wax, which we can and do know, are infinitary, and sense perception cannot represent that which is infinitary (we cannot “see or touch” infinitely many shapes, for example, yet the wax has the capacity to </a:t>
            </a:r>
            <a:r>
              <a:rPr lang="en-US" altLang="en-US" sz="2500" i="1" smtClean="0">
                <a:solidFill>
                  <a:srgbClr val="CCE6FF"/>
                </a:solidFill>
                <a:latin typeface="Times New Roman" panose="02020603050405020304" pitchFamily="18" charset="0"/>
              </a:rPr>
              <a:t>take infinitely many shapes</a:t>
            </a:r>
            <a:r>
              <a:rPr lang="en-US" altLang="en-US" sz="2500" smtClean="0">
                <a:solidFill>
                  <a:srgbClr val="CCE6FF"/>
                </a:solidFill>
                <a:latin typeface="Times New Roman" panose="02020603050405020304" pitchFamily="18" charset="0"/>
              </a:rPr>
              <a:t>, and this is one of its essential properties).</a:t>
            </a:r>
          </a:p>
        </p:txBody>
      </p:sp>
      <p:sp>
        <p:nvSpPr>
          <p:cNvPr id="19463" name="Text Box 7"/>
          <p:cNvSpPr txBox="1">
            <a:spLocks noChangeArrowheads="1"/>
          </p:cNvSpPr>
          <p:nvPr/>
        </p:nvSpPr>
        <p:spPr bwMode="auto">
          <a:xfrm>
            <a:off x="284163" y="3829050"/>
            <a:ext cx="8539162" cy="265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381000">
              <a:defRPr>
                <a:solidFill>
                  <a:schemeClr val="tx1"/>
                </a:solidFill>
                <a:latin typeface="Arial" panose="020B0604020202020204" pitchFamily="34" charset="0"/>
              </a:defRPr>
            </a:lvl1pPr>
            <a:lvl2pPr marL="742950" indent="-285750" defTabSz="381000">
              <a:defRPr>
                <a:solidFill>
                  <a:schemeClr val="tx1"/>
                </a:solidFill>
                <a:latin typeface="Arial" panose="020B0604020202020204" pitchFamily="34" charset="0"/>
              </a:defRPr>
            </a:lvl2pPr>
            <a:lvl3pPr marL="1143000" indent="-228600" defTabSz="381000">
              <a:defRPr>
                <a:solidFill>
                  <a:schemeClr val="tx1"/>
                </a:solidFill>
                <a:latin typeface="Arial" panose="020B0604020202020204" pitchFamily="34" charset="0"/>
              </a:defRPr>
            </a:lvl3pPr>
            <a:lvl4pPr marL="1600200" indent="-228600" defTabSz="381000">
              <a:defRPr>
                <a:solidFill>
                  <a:schemeClr val="tx1"/>
                </a:solidFill>
                <a:latin typeface="Arial" panose="020B0604020202020204" pitchFamily="34" charset="0"/>
              </a:defRPr>
            </a:lvl4pPr>
            <a:lvl5pPr marL="2057400" indent="-228600" defTabSz="381000">
              <a:defRPr>
                <a:solidFill>
                  <a:schemeClr val="tx1"/>
                </a:solidFill>
                <a:latin typeface="Arial" panose="020B0604020202020204" pitchFamily="34" charset="0"/>
              </a:defRPr>
            </a:lvl5pPr>
            <a:lvl6pPr marL="2514600" indent="-228600" defTabSz="381000" eaLnBrk="0" fontAlgn="base" hangingPunct="0">
              <a:spcBef>
                <a:spcPct val="0"/>
              </a:spcBef>
              <a:spcAft>
                <a:spcPct val="0"/>
              </a:spcAft>
              <a:defRPr>
                <a:solidFill>
                  <a:schemeClr val="tx1"/>
                </a:solidFill>
                <a:latin typeface="Arial" panose="020B0604020202020204" pitchFamily="34" charset="0"/>
              </a:defRPr>
            </a:lvl6pPr>
            <a:lvl7pPr marL="2971800" indent="-228600" defTabSz="381000" eaLnBrk="0" fontAlgn="base" hangingPunct="0">
              <a:spcBef>
                <a:spcPct val="0"/>
              </a:spcBef>
              <a:spcAft>
                <a:spcPct val="0"/>
              </a:spcAft>
              <a:defRPr>
                <a:solidFill>
                  <a:schemeClr val="tx1"/>
                </a:solidFill>
                <a:latin typeface="Arial" panose="020B0604020202020204" pitchFamily="34" charset="0"/>
              </a:defRPr>
            </a:lvl7pPr>
            <a:lvl8pPr marL="3429000" indent="-228600" defTabSz="381000" eaLnBrk="0" fontAlgn="base" hangingPunct="0">
              <a:spcBef>
                <a:spcPct val="0"/>
              </a:spcBef>
              <a:spcAft>
                <a:spcPct val="0"/>
              </a:spcAft>
              <a:defRPr>
                <a:solidFill>
                  <a:schemeClr val="tx1"/>
                </a:solidFill>
                <a:latin typeface="Arial" panose="020B0604020202020204" pitchFamily="34" charset="0"/>
              </a:defRPr>
            </a:lvl8pPr>
            <a:lvl9pPr marL="3886200" indent="-228600" defTabSz="3810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100">
                <a:solidFill>
                  <a:srgbClr val="FFFFFF"/>
                </a:solidFill>
                <a:latin typeface="Times New Roman" panose="02020603050405020304" pitchFamily="18" charset="0"/>
              </a:rPr>
              <a:t>Comparison of this fact to the chiliagon case:</a:t>
            </a:r>
          </a:p>
          <a:p>
            <a:pPr algn="ctr"/>
            <a:r>
              <a:rPr lang="en-US" altLang="en-US" sz="2100">
                <a:solidFill>
                  <a:srgbClr val="FFFFFF"/>
                </a:solidFill>
                <a:latin typeface="Times New Roman" panose="02020603050405020304" pitchFamily="18" charset="0"/>
              </a:rPr>
              <a:t>We </a:t>
            </a:r>
            <a:r>
              <a:rPr lang="en-US" altLang="en-US" sz="2100" i="1">
                <a:solidFill>
                  <a:srgbClr val="FFFFFF"/>
                </a:solidFill>
                <a:latin typeface="Times New Roman" panose="02020603050405020304" pitchFamily="18" charset="0"/>
              </a:rPr>
              <a:t>know</a:t>
            </a:r>
            <a:r>
              <a:rPr lang="en-US" altLang="en-US" sz="2100">
                <a:solidFill>
                  <a:srgbClr val="FFFFFF"/>
                </a:solidFill>
                <a:latin typeface="Times New Roman" panose="02020603050405020304" pitchFamily="18" charset="0"/>
              </a:rPr>
              <a:t> that a chiliagon has 1,000 sides, but we cannot </a:t>
            </a:r>
            <a:r>
              <a:rPr lang="en-US" altLang="en-US" sz="2100" i="1">
                <a:solidFill>
                  <a:srgbClr val="FFFFFF"/>
                </a:solidFill>
                <a:latin typeface="Times New Roman" panose="02020603050405020304" pitchFamily="18" charset="0"/>
              </a:rPr>
              <a:t>see</a:t>
            </a:r>
            <a:r>
              <a:rPr lang="en-US" altLang="en-US" sz="2100">
                <a:solidFill>
                  <a:srgbClr val="FFFFFF"/>
                </a:solidFill>
                <a:latin typeface="Times New Roman" panose="02020603050405020304" pitchFamily="18" charset="0"/>
              </a:rPr>
              <a:t> (with our eyes) that a figure with 1,000 sides </a:t>
            </a:r>
            <a:r>
              <a:rPr lang="en-US" altLang="en-US" sz="2100" i="1">
                <a:solidFill>
                  <a:srgbClr val="FFFFFF"/>
                </a:solidFill>
                <a:latin typeface="Times New Roman" panose="02020603050405020304" pitchFamily="18" charset="0"/>
              </a:rPr>
              <a:t>has</a:t>
            </a:r>
            <a:r>
              <a:rPr lang="en-US" altLang="en-US" sz="2100">
                <a:solidFill>
                  <a:srgbClr val="FFFFFF"/>
                </a:solidFill>
                <a:latin typeface="Times New Roman" panose="02020603050405020304" pitchFamily="18" charset="0"/>
              </a:rPr>
              <a:t> 1,000 sides (not without counting them, probably using a magnifying glass).  The fact that reason can detect a property that sight cannot present to the mind shows that reason is </a:t>
            </a:r>
            <a:r>
              <a:rPr lang="en-US" altLang="en-US" sz="2100" i="1">
                <a:solidFill>
                  <a:srgbClr val="FFFFFF"/>
                </a:solidFill>
                <a:latin typeface="Times New Roman" panose="02020603050405020304" pitchFamily="18" charset="0"/>
              </a:rPr>
              <a:t>more </a:t>
            </a:r>
            <a:r>
              <a:rPr lang="en-US" altLang="en-US" sz="2100">
                <a:solidFill>
                  <a:srgbClr val="FFFFFF"/>
                </a:solidFill>
                <a:latin typeface="Times New Roman" panose="02020603050405020304" pitchFamily="18" charset="0"/>
              </a:rPr>
              <a:t>acute about extensional properties of objects, </a:t>
            </a:r>
            <a:r>
              <a:rPr lang="en-US" altLang="en-US" sz="2100" i="1">
                <a:solidFill>
                  <a:srgbClr val="FFFFFF"/>
                </a:solidFill>
                <a:latin typeface="Times New Roman" panose="02020603050405020304" pitchFamily="18" charset="0"/>
              </a:rPr>
              <a:t>and</a:t>
            </a:r>
            <a:r>
              <a:rPr lang="en-US" altLang="en-US" sz="2100">
                <a:solidFill>
                  <a:srgbClr val="FFFFFF"/>
                </a:solidFill>
                <a:latin typeface="Times New Roman" panose="02020603050405020304" pitchFamily="18" charset="0"/>
              </a:rPr>
              <a:t> that we must get the idea of a chiliagon from sources </a:t>
            </a:r>
            <a:r>
              <a:rPr lang="en-US" altLang="en-US" sz="2100" i="1">
                <a:solidFill>
                  <a:srgbClr val="FFFFFF"/>
                </a:solidFill>
                <a:latin typeface="Times New Roman" panose="02020603050405020304" pitchFamily="18" charset="0"/>
              </a:rPr>
              <a:t>other than</a:t>
            </a:r>
            <a:r>
              <a:rPr lang="en-US" altLang="en-US" sz="2100">
                <a:solidFill>
                  <a:srgbClr val="FFFFFF"/>
                </a:solidFill>
                <a:latin typeface="Times New Roman" panose="02020603050405020304" pitchFamily="18" charset="0"/>
              </a:rPr>
              <a:t> sense perception (which is incapable of representing a 1,000-sided figure so that it is plainly different from a 999-sided figure).</a:t>
            </a:r>
          </a:p>
        </p:txBody>
      </p:sp>
    </p:spTree>
  </p:cSld>
  <p:clrMapOvr>
    <a:masterClrMapping/>
  </p:clrMapOvr>
  <p:transition advClick="0">
    <p:cover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solidFill>
                  <a:schemeClr val="bg1"/>
                </a:solidFill>
              </a:rPr>
              <a:t>How RD’s Method of Doubt</a:t>
            </a:r>
            <a:br>
              <a:rPr lang="en-US" sz="3200" b="1" dirty="0" smtClean="0">
                <a:solidFill>
                  <a:schemeClr val="bg1"/>
                </a:solidFill>
              </a:rPr>
            </a:br>
            <a:r>
              <a:rPr lang="en-US" sz="3200" b="1" dirty="0" smtClean="0">
                <a:solidFill>
                  <a:schemeClr val="bg1"/>
                </a:solidFill>
              </a:rPr>
              <a:t>Leads to the Elimination of Doubt</a:t>
            </a:r>
            <a:endParaRPr lang="en-US" sz="3200" b="1" dirty="0">
              <a:solidFill>
                <a:schemeClr val="bg1"/>
              </a:solidFill>
            </a:endParaRPr>
          </a:p>
        </p:txBody>
      </p:sp>
      <p:sp>
        <p:nvSpPr>
          <p:cNvPr id="3" name="Content Placeholder 2"/>
          <p:cNvSpPr>
            <a:spLocks noGrp="1"/>
          </p:cNvSpPr>
          <p:nvPr>
            <p:ph idx="1"/>
          </p:nvPr>
        </p:nvSpPr>
        <p:spPr>
          <a:xfrm>
            <a:off x="457200" y="1417638"/>
            <a:ext cx="8229600" cy="4724400"/>
          </a:xfrm>
        </p:spPr>
        <p:txBody>
          <a:bodyPr/>
          <a:lstStyle/>
          <a:p>
            <a:pPr marL="0" indent="0">
              <a:spcBef>
                <a:spcPts val="0"/>
              </a:spcBef>
              <a:buNone/>
            </a:pPr>
            <a:r>
              <a:rPr lang="en-US" sz="2600" dirty="0" smtClean="0"/>
              <a:t>Think of the Evil Demon Hypothesis as a challenge to find </a:t>
            </a:r>
            <a:r>
              <a:rPr lang="en-US" sz="2600" i="1" dirty="0" smtClean="0"/>
              <a:t>any </a:t>
            </a:r>
            <a:r>
              <a:rPr lang="en-US" sz="2600" dirty="0" smtClean="0"/>
              <a:t>belief that is </a:t>
            </a:r>
            <a:r>
              <a:rPr lang="en-US" sz="2600" i="1" dirty="0" smtClean="0"/>
              <a:t>not </a:t>
            </a:r>
            <a:r>
              <a:rPr lang="en-US" sz="2600" dirty="0" smtClean="0"/>
              <a:t>made false even if we assume the EDH is true. In this second meditation, RD discovers one, the so-called Cogito Belief, that turns out to have a set of specific properties which both establish </a:t>
            </a:r>
            <a:r>
              <a:rPr lang="en-US" sz="2600" i="1" dirty="0" smtClean="0"/>
              <a:t>how </a:t>
            </a:r>
            <a:r>
              <a:rPr lang="en-US" sz="2600" dirty="0" smtClean="0"/>
              <a:t>that belief escapes the clutches of the EDH, </a:t>
            </a:r>
            <a:r>
              <a:rPr lang="en-US" sz="2600" b="1" dirty="0" smtClean="0"/>
              <a:t>and</a:t>
            </a:r>
            <a:r>
              <a:rPr lang="en-US" sz="2600" dirty="0" smtClean="0"/>
              <a:t> this offers information about how to construct a criterion for any </a:t>
            </a:r>
            <a:r>
              <a:rPr lang="en-US" sz="2600" b="1" dirty="0" smtClean="0"/>
              <a:t>other </a:t>
            </a:r>
            <a:r>
              <a:rPr lang="en-US" sz="2600" dirty="0" smtClean="0"/>
              <a:t>belief that would do the same.</a:t>
            </a:r>
          </a:p>
          <a:p>
            <a:pPr marL="0" indent="0" algn="ctr">
              <a:spcBef>
                <a:spcPts val="0"/>
              </a:spcBef>
              <a:buNone/>
            </a:pPr>
            <a:r>
              <a:rPr lang="en-US" sz="2600" b="1" dirty="0" smtClean="0"/>
              <a:t>BUT:</a:t>
            </a:r>
          </a:p>
          <a:p>
            <a:pPr marL="0" indent="0" algn="ctr">
              <a:spcBef>
                <a:spcPts val="0"/>
              </a:spcBef>
              <a:buNone/>
            </a:pPr>
            <a:r>
              <a:rPr lang="en-US" sz="2600" b="1" dirty="0" smtClean="0"/>
              <a:t>How does RD show this belief is indubitable?</a:t>
            </a:r>
          </a:p>
        </p:txBody>
      </p:sp>
    </p:spTree>
    <p:extLst>
      <p:ext uri="{BB962C8B-B14F-4D97-AF65-F5344CB8AC3E}">
        <p14:creationId xmlns:p14="http://schemas.microsoft.com/office/powerpoint/2010/main" val="4112827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idx="4294967295"/>
          </p:nvPr>
        </p:nvSpPr>
        <p:spPr bwMode="auto">
          <a:xfrm>
            <a:off x="228600" y="534988"/>
            <a:ext cx="8675688" cy="7731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381000"/>
            <a:r>
              <a:rPr lang="en-US" altLang="en-US" sz="4000" b="1" smtClean="0">
                <a:solidFill>
                  <a:srgbClr val="FFFFFF"/>
                </a:solidFill>
                <a:latin typeface="Times New Roman" panose="02020603050405020304" pitchFamily="18" charset="0"/>
              </a:rPr>
              <a:t>Cogito #1</a:t>
            </a:r>
          </a:p>
        </p:txBody>
      </p:sp>
      <p:sp>
        <p:nvSpPr>
          <p:cNvPr id="5123" name="Rectangle 3"/>
          <p:cNvSpPr>
            <a:spLocks noChangeArrowheads="1"/>
          </p:cNvSpPr>
          <p:nvPr/>
        </p:nvSpPr>
        <p:spPr bwMode="auto">
          <a:xfrm>
            <a:off x="250825" y="1262063"/>
            <a:ext cx="8629650" cy="22225"/>
          </a:xfrm>
          <a:prstGeom prst="rect">
            <a:avLst/>
          </a:prstGeom>
          <a:solidFill>
            <a:srgbClr val="66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124" name="Freeform 4"/>
          <p:cNvSpPr>
            <a:spLocks noChangeArrowheads="1"/>
          </p:cNvSpPr>
          <p:nvPr/>
        </p:nvSpPr>
        <p:spPr bwMode="auto">
          <a:xfrm>
            <a:off x="228600" y="1238250"/>
            <a:ext cx="8675688" cy="69850"/>
          </a:xfrm>
          <a:custGeom>
            <a:avLst/>
            <a:gdLst>
              <a:gd name="T0" fmla="*/ 0 w 5465"/>
              <a:gd name="T1" fmla="*/ 2147483646 h 44"/>
              <a:gd name="T2" fmla="*/ 2147483646 w 5465"/>
              <a:gd name="T3" fmla="*/ 2147483646 h 44"/>
              <a:gd name="T4" fmla="*/ 2147483646 w 5465"/>
              <a:gd name="T5" fmla="*/ 0 h 44"/>
              <a:gd name="T6" fmla="*/ 2147483646 w 5465"/>
              <a:gd name="T7" fmla="*/ 2147483646 h 44"/>
              <a:gd name="T8" fmla="*/ 2147483646 w 5465"/>
              <a:gd name="T9" fmla="*/ 2147483646 h 44"/>
              <a:gd name="T10" fmla="*/ 2147483646 w 5465"/>
              <a:gd name="T11" fmla="*/ 2147483646 h 44"/>
              <a:gd name="T12" fmla="*/ 0 w 5465"/>
              <a:gd name="T13" fmla="*/ 2147483646 h 44"/>
              <a:gd name="T14" fmla="*/ 0 60000 65536"/>
              <a:gd name="T15" fmla="*/ 0 60000 65536"/>
              <a:gd name="T16" fmla="*/ 0 60000 65536"/>
              <a:gd name="T17" fmla="*/ 0 60000 65536"/>
              <a:gd name="T18" fmla="*/ 0 60000 65536"/>
              <a:gd name="T19" fmla="*/ 0 60000 65536"/>
              <a:gd name="T20" fmla="*/ 0 60000 65536"/>
              <a:gd name="T21" fmla="*/ 0 w 5465"/>
              <a:gd name="T22" fmla="*/ 0 h 44"/>
              <a:gd name="T23" fmla="*/ 5465 w 546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4">
                <a:moveTo>
                  <a:pt x="0" y="44"/>
                </a:moveTo>
                <a:lnTo>
                  <a:pt x="5465" y="44"/>
                </a:lnTo>
                <a:lnTo>
                  <a:pt x="5465" y="0"/>
                </a:lnTo>
                <a:lnTo>
                  <a:pt x="5450" y="15"/>
                </a:lnTo>
                <a:lnTo>
                  <a:pt x="5450" y="29"/>
                </a:lnTo>
                <a:lnTo>
                  <a:pt x="14" y="29"/>
                </a:lnTo>
                <a:lnTo>
                  <a:pt x="0" y="44"/>
                </a:lnTo>
                <a:close/>
              </a:path>
            </a:pathLst>
          </a:custGeom>
          <a:solidFill>
            <a:srgbClr val="005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25" name="Freeform 5"/>
          <p:cNvSpPr>
            <a:spLocks noChangeArrowheads="1"/>
          </p:cNvSpPr>
          <p:nvPr/>
        </p:nvSpPr>
        <p:spPr bwMode="auto">
          <a:xfrm>
            <a:off x="228600" y="1238250"/>
            <a:ext cx="8675688" cy="69850"/>
          </a:xfrm>
          <a:custGeom>
            <a:avLst/>
            <a:gdLst>
              <a:gd name="T0" fmla="*/ 0 w 5465"/>
              <a:gd name="T1" fmla="*/ 2147483646 h 44"/>
              <a:gd name="T2" fmla="*/ 0 w 5465"/>
              <a:gd name="T3" fmla="*/ 0 h 44"/>
              <a:gd name="T4" fmla="*/ 2147483646 w 5465"/>
              <a:gd name="T5" fmla="*/ 0 h 44"/>
              <a:gd name="T6" fmla="*/ 2147483646 w 5465"/>
              <a:gd name="T7" fmla="*/ 2147483646 h 44"/>
              <a:gd name="T8" fmla="*/ 2147483646 w 5465"/>
              <a:gd name="T9" fmla="*/ 2147483646 h 44"/>
              <a:gd name="T10" fmla="*/ 2147483646 w 5465"/>
              <a:gd name="T11" fmla="*/ 2147483646 h 44"/>
              <a:gd name="T12" fmla="*/ 0 w 5465"/>
              <a:gd name="T13" fmla="*/ 2147483646 h 44"/>
              <a:gd name="T14" fmla="*/ 0 60000 65536"/>
              <a:gd name="T15" fmla="*/ 0 60000 65536"/>
              <a:gd name="T16" fmla="*/ 0 60000 65536"/>
              <a:gd name="T17" fmla="*/ 0 60000 65536"/>
              <a:gd name="T18" fmla="*/ 0 60000 65536"/>
              <a:gd name="T19" fmla="*/ 0 60000 65536"/>
              <a:gd name="T20" fmla="*/ 0 60000 65536"/>
              <a:gd name="T21" fmla="*/ 0 w 5465"/>
              <a:gd name="T22" fmla="*/ 0 h 44"/>
              <a:gd name="T23" fmla="*/ 5465 w 546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4">
                <a:moveTo>
                  <a:pt x="0" y="44"/>
                </a:moveTo>
                <a:lnTo>
                  <a:pt x="0" y="0"/>
                </a:lnTo>
                <a:lnTo>
                  <a:pt x="5465" y="0"/>
                </a:lnTo>
                <a:lnTo>
                  <a:pt x="5450" y="15"/>
                </a:lnTo>
                <a:lnTo>
                  <a:pt x="14" y="15"/>
                </a:lnTo>
                <a:lnTo>
                  <a:pt x="14" y="29"/>
                </a:lnTo>
                <a:lnTo>
                  <a:pt x="0" y="44"/>
                </a:lnTo>
                <a:close/>
              </a:path>
            </a:pathLst>
          </a:custGeom>
          <a:solidFill>
            <a:srgbClr val="C1E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26" name="Rectangle 6"/>
          <p:cNvSpPr>
            <a:spLocks noGrp="1" noChangeArrowheads="1"/>
          </p:cNvSpPr>
          <p:nvPr>
            <p:ph type="subTitle" idx="4294967295"/>
          </p:nvPr>
        </p:nvSpPr>
        <p:spPr bwMode="auto">
          <a:xfrm>
            <a:off x="227013" y="1420813"/>
            <a:ext cx="8678862" cy="38472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defTabSz="381000">
              <a:spcBef>
                <a:spcPct val="0"/>
              </a:spcBef>
              <a:buFontTx/>
              <a:buNone/>
            </a:pPr>
            <a:r>
              <a:rPr lang="en-US" altLang="en-US" sz="2500" dirty="0" smtClean="0">
                <a:solidFill>
                  <a:srgbClr val="CCE6FF"/>
                </a:solidFill>
                <a:latin typeface="Times New Roman" panose="02020603050405020304" pitchFamily="18" charset="0"/>
              </a:rPr>
              <a:t>Cogito as Inference (i.e., as justified through an </a:t>
            </a:r>
            <a:r>
              <a:rPr lang="en-US" altLang="en-US" sz="2500" i="1" dirty="0" smtClean="0">
                <a:solidFill>
                  <a:srgbClr val="CCE6FF"/>
                </a:solidFill>
                <a:latin typeface="Times New Roman" panose="02020603050405020304" pitchFamily="18" charset="0"/>
              </a:rPr>
              <a:t>argument</a:t>
            </a:r>
            <a:r>
              <a:rPr lang="en-US" altLang="en-US" sz="2500" dirty="0" smtClean="0">
                <a:solidFill>
                  <a:srgbClr val="CCE6FF"/>
                </a:solidFill>
                <a:latin typeface="Times New Roman" panose="02020603050405020304" pitchFamily="18" charset="0"/>
              </a:rPr>
              <a:t>)</a:t>
            </a:r>
          </a:p>
        </p:txBody>
      </p:sp>
      <p:sp>
        <p:nvSpPr>
          <p:cNvPr id="5127" name="Text Box 7"/>
          <p:cNvSpPr txBox="1">
            <a:spLocks noChangeArrowheads="1"/>
          </p:cNvSpPr>
          <p:nvPr/>
        </p:nvSpPr>
        <p:spPr bwMode="auto">
          <a:xfrm>
            <a:off x="270581" y="2017006"/>
            <a:ext cx="8677275" cy="344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381000">
              <a:defRPr>
                <a:solidFill>
                  <a:schemeClr val="tx1"/>
                </a:solidFill>
                <a:latin typeface="Arial" panose="020B0604020202020204" pitchFamily="34" charset="0"/>
              </a:defRPr>
            </a:lvl1pPr>
            <a:lvl2pPr marL="742950" indent="-285750" defTabSz="381000">
              <a:defRPr>
                <a:solidFill>
                  <a:schemeClr val="tx1"/>
                </a:solidFill>
                <a:latin typeface="Arial" panose="020B0604020202020204" pitchFamily="34" charset="0"/>
              </a:defRPr>
            </a:lvl2pPr>
            <a:lvl3pPr marL="1143000" indent="-228600" defTabSz="381000">
              <a:defRPr>
                <a:solidFill>
                  <a:schemeClr val="tx1"/>
                </a:solidFill>
                <a:latin typeface="Arial" panose="020B0604020202020204" pitchFamily="34" charset="0"/>
              </a:defRPr>
            </a:lvl3pPr>
            <a:lvl4pPr marL="1600200" indent="-228600" defTabSz="381000">
              <a:defRPr>
                <a:solidFill>
                  <a:schemeClr val="tx1"/>
                </a:solidFill>
                <a:latin typeface="Arial" panose="020B0604020202020204" pitchFamily="34" charset="0"/>
              </a:defRPr>
            </a:lvl4pPr>
            <a:lvl5pPr marL="2057400" indent="-228600" defTabSz="381000">
              <a:defRPr>
                <a:solidFill>
                  <a:schemeClr val="tx1"/>
                </a:solidFill>
                <a:latin typeface="Arial" panose="020B0604020202020204" pitchFamily="34" charset="0"/>
              </a:defRPr>
            </a:lvl5pPr>
            <a:lvl6pPr marL="2514600" indent="-228600" defTabSz="381000" eaLnBrk="0" fontAlgn="base" hangingPunct="0">
              <a:spcBef>
                <a:spcPct val="0"/>
              </a:spcBef>
              <a:spcAft>
                <a:spcPct val="0"/>
              </a:spcAft>
              <a:defRPr>
                <a:solidFill>
                  <a:schemeClr val="tx1"/>
                </a:solidFill>
                <a:latin typeface="Arial" panose="020B0604020202020204" pitchFamily="34" charset="0"/>
              </a:defRPr>
            </a:lvl6pPr>
            <a:lvl7pPr marL="2971800" indent="-228600" defTabSz="381000" eaLnBrk="0" fontAlgn="base" hangingPunct="0">
              <a:spcBef>
                <a:spcPct val="0"/>
              </a:spcBef>
              <a:spcAft>
                <a:spcPct val="0"/>
              </a:spcAft>
              <a:defRPr>
                <a:solidFill>
                  <a:schemeClr val="tx1"/>
                </a:solidFill>
                <a:latin typeface="Arial" panose="020B0604020202020204" pitchFamily="34" charset="0"/>
              </a:defRPr>
            </a:lvl7pPr>
            <a:lvl8pPr marL="3429000" indent="-228600" defTabSz="381000" eaLnBrk="0" fontAlgn="base" hangingPunct="0">
              <a:spcBef>
                <a:spcPct val="0"/>
              </a:spcBef>
              <a:spcAft>
                <a:spcPct val="0"/>
              </a:spcAft>
              <a:defRPr>
                <a:solidFill>
                  <a:schemeClr val="tx1"/>
                </a:solidFill>
                <a:latin typeface="Arial" panose="020B0604020202020204" pitchFamily="34" charset="0"/>
              </a:defRPr>
            </a:lvl8pPr>
            <a:lvl9pPr marL="3886200" indent="-228600" defTabSz="3810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3200" dirty="0" smtClean="0">
                <a:solidFill>
                  <a:srgbClr val="FFFFFF"/>
                </a:solidFill>
                <a:latin typeface="Times New Roman" panose="02020603050405020304" pitchFamily="18" charset="0"/>
              </a:rPr>
              <a:t>I think (and know that I think),</a:t>
            </a:r>
          </a:p>
          <a:p>
            <a:pPr algn="ctr"/>
            <a:r>
              <a:rPr lang="en-US" altLang="en-US" sz="3200" dirty="0" smtClean="0">
                <a:solidFill>
                  <a:srgbClr val="FFFFFF"/>
                </a:solidFill>
                <a:latin typeface="Times New Roman" panose="02020603050405020304" pitchFamily="18" charset="0"/>
              </a:rPr>
              <a:t>Therefore, I exist (and know </a:t>
            </a:r>
            <a:r>
              <a:rPr lang="en-US" altLang="en-US" sz="3200" dirty="0" smtClean="0">
                <a:solidFill>
                  <a:srgbClr val="FFFFFF"/>
                </a:solidFill>
                <a:latin typeface="Times New Roman" panose="02020603050405020304" pitchFamily="18" charset="0"/>
              </a:rPr>
              <a:t>that I exist)</a:t>
            </a:r>
            <a:endParaRPr lang="en-US" altLang="en-US" sz="3200" dirty="0" smtClean="0">
              <a:solidFill>
                <a:srgbClr val="FFFFFF"/>
              </a:solidFill>
              <a:latin typeface="Times New Roman" panose="02020603050405020304" pitchFamily="18" charset="0"/>
            </a:endParaRPr>
          </a:p>
          <a:p>
            <a:pPr algn="ctr"/>
            <a:endParaRPr lang="en-US" altLang="en-US" sz="3200" dirty="0" smtClean="0">
              <a:solidFill>
                <a:srgbClr val="FFFFFF"/>
              </a:solidFill>
              <a:latin typeface="Times New Roman" panose="02020603050405020304" pitchFamily="18" charset="0"/>
            </a:endParaRPr>
          </a:p>
          <a:p>
            <a:pPr algn="ctr"/>
            <a:r>
              <a:rPr lang="en-US" altLang="en-US" sz="3200" dirty="0" smtClean="0">
                <a:solidFill>
                  <a:srgbClr val="FFFFFF"/>
                </a:solidFill>
                <a:latin typeface="Times New Roman" panose="02020603050405020304" pitchFamily="18" charset="0"/>
              </a:rPr>
              <a:t>Or, as the argument is represented in First-Order Logic (aka “predicate calculus”):</a:t>
            </a:r>
          </a:p>
          <a:p>
            <a:pPr algn="ctr"/>
            <a:endParaRPr lang="en-US" altLang="en-US" sz="3200" dirty="0">
              <a:solidFill>
                <a:srgbClr val="FFFFFF"/>
              </a:solidFill>
              <a:latin typeface="Times New Roman" panose="02020603050405020304" pitchFamily="18" charset="0"/>
            </a:endParaRPr>
          </a:p>
          <a:p>
            <a:pPr algn="ctr"/>
            <a:r>
              <a:rPr lang="en-US" altLang="en-US" sz="3200" dirty="0" smtClean="0">
                <a:solidFill>
                  <a:srgbClr val="FFFFFF"/>
                </a:solidFill>
                <a:latin typeface="Times New Roman" panose="02020603050405020304" pitchFamily="18" charset="0"/>
              </a:rPr>
              <a:t>□(</a:t>
            </a:r>
            <a:r>
              <a:rPr lang="en-US" altLang="en-US" sz="3200" dirty="0" err="1">
                <a:solidFill>
                  <a:srgbClr val="FFFFFF"/>
                </a:solidFill>
                <a:latin typeface="Times New Roman" panose="02020603050405020304" pitchFamily="18" charset="0"/>
              </a:rPr>
              <a:t>Ti→Ei</a:t>
            </a:r>
            <a:r>
              <a:rPr lang="en-US" altLang="en-US" sz="3200" dirty="0">
                <a:solidFill>
                  <a:srgbClr val="FFFFFF"/>
                </a:solidFill>
                <a:latin typeface="Times New Roman" panose="02020603050405020304" pitchFamily="18" charset="0"/>
              </a:rPr>
              <a:t>). </a:t>
            </a:r>
            <a:r>
              <a:rPr lang="en-US" altLang="en-US" sz="3200" dirty="0" smtClean="0">
                <a:solidFill>
                  <a:srgbClr val="FFFFFF"/>
                </a:solidFill>
                <a:latin typeface="Times New Roman" panose="02020603050405020304" pitchFamily="18" charset="0"/>
              </a:rPr>
              <a:t>{Not</a:t>
            </a:r>
            <a:r>
              <a:rPr lang="en-US" altLang="en-US" sz="3200" dirty="0">
                <a:solidFill>
                  <a:srgbClr val="FFFFFF"/>
                </a:solidFill>
                <a:latin typeface="Times New Roman" panose="02020603050405020304" pitchFamily="18" charset="0"/>
              </a:rPr>
              <a:t>: </a:t>
            </a:r>
            <a:r>
              <a:rPr lang="en-US" altLang="en-US" sz="3200" dirty="0" smtClean="0">
                <a:solidFill>
                  <a:srgbClr val="FFFFFF"/>
                </a:solidFill>
                <a:latin typeface="Times New Roman" panose="02020603050405020304" pitchFamily="18" charset="0"/>
              </a:rPr>
              <a:t>□(</a:t>
            </a:r>
            <a:r>
              <a:rPr lang="en-US" altLang="en-US" sz="3200" dirty="0" err="1">
                <a:solidFill>
                  <a:srgbClr val="FFFFFF"/>
                </a:solidFill>
                <a:latin typeface="Times New Roman" panose="02020603050405020304" pitchFamily="18" charset="0"/>
              </a:rPr>
              <a:t>Ei</a:t>
            </a:r>
            <a:r>
              <a:rPr lang="en-US" altLang="en-US" sz="3200" dirty="0" smtClean="0">
                <a:solidFill>
                  <a:srgbClr val="FFFFFF"/>
                </a:solidFill>
                <a:latin typeface="Times New Roman" panose="02020603050405020304" pitchFamily="18" charset="0"/>
              </a:rPr>
              <a:t>)}</a:t>
            </a:r>
            <a:endParaRPr lang="en-US" altLang="en-US" sz="3200" dirty="0">
              <a:solidFill>
                <a:srgbClr val="FFFFFF"/>
              </a:solidFill>
              <a:latin typeface="Times New Roman" panose="02020603050405020304" pitchFamily="18" charset="0"/>
            </a:endParaRPr>
          </a:p>
        </p:txBody>
      </p:sp>
    </p:spTree>
  </p:cSld>
  <p:clrMapOvr>
    <a:masterClrMapping/>
  </p:clrMapOvr>
  <p:transition advClick="0">
    <p:cover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idx="4294967295"/>
          </p:nvPr>
        </p:nvSpPr>
        <p:spPr bwMode="auto">
          <a:xfrm>
            <a:off x="228600" y="533400"/>
            <a:ext cx="8675688" cy="774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381000"/>
            <a:r>
              <a:rPr lang="en-US" altLang="en-US" sz="4000" b="1" smtClean="0">
                <a:solidFill>
                  <a:srgbClr val="FFFFFF"/>
                </a:solidFill>
                <a:latin typeface="Times New Roman" panose="02020603050405020304" pitchFamily="18" charset="0"/>
              </a:rPr>
              <a:t>Why this might be right</a:t>
            </a:r>
          </a:p>
        </p:txBody>
      </p:sp>
      <p:sp>
        <p:nvSpPr>
          <p:cNvPr id="7171" name="Rectangle 3"/>
          <p:cNvSpPr>
            <a:spLocks noChangeArrowheads="1"/>
          </p:cNvSpPr>
          <p:nvPr/>
        </p:nvSpPr>
        <p:spPr bwMode="auto">
          <a:xfrm>
            <a:off x="250825" y="1260475"/>
            <a:ext cx="8629650" cy="22225"/>
          </a:xfrm>
          <a:prstGeom prst="rect">
            <a:avLst/>
          </a:prstGeom>
          <a:solidFill>
            <a:srgbClr val="66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7172" name="Freeform 4"/>
          <p:cNvSpPr>
            <a:spLocks noChangeArrowheads="1"/>
          </p:cNvSpPr>
          <p:nvPr/>
        </p:nvSpPr>
        <p:spPr bwMode="auto">
          <a:xfrm>
            <a:off x="228600" y="1238250"/>
            <a:ext cx="8675688" cy="68263"/>
          </a:xfrm>
          <a:custGeom>
            <a:avLst/>
            <a:gdLst>
              <a:gd name="T0" fmla="*/ 0 w 5465"/>
              <a:gd name="T1" fmla="*/ 2147483646 h 43"/>
              <a:gd name="T2" fmla="*/ 2147483646 w 5465"/>
              <a:gd name="T3" fmla="*/ 2147483646 h 43"/>
              <a:gd name="T4" fmla="*/ 2147483646 w 5465"/>
              <a:gd name="T5" fmla="*/ 0 h 43"/>
              <a:gd name="T6" fmla="*/ 2147483646 w 5465"/>
              <a:gd name="T7" fmla="*/ 2147483646 h 43"/>
              <a:gd name="T8" fmla="*/ 2147483646 w 5465"/>
              <a:gd name="T9" fmla="*/ 2147483646 h 43"/>
              <a:gd name="T10" fmla="*/ 2147483646 w 5465"/>
              <a:gd name="T11" fmla="*/ 2147483646 h 43"/>
              <a:gd name="T12" fmla="*/ 0 w 5465"/>
              <a:gd name="T13" fmla="*/ 2147483646 h 43"/>
              <a:gd name="T14" fmla="*/ 0 60000 65536"/>
              <a:gd name="T15" fmla="*/ 0 60000 65536"/>
              <a:gd name="T16" fmla="*/ 0 60000 65536"/>
              <a:gd name="T17" fmla="*/ 0 60000 65536"/>
              <a:gd name="T18" fmla="*/ 0 60000 65536"/>
              <a:gd name="T19" fmla="*/ 0 60000 65536"/>
              <a:gd name="T20" fmla="*/ 0 60000 65536"/>
              <a:gd name="T21" fmla="*/ 0 w 5465"/>
              <a:gd name="T22" fmla="*/ 0 h 43"/>
              <a:gd name="T23" fmla="*/ 5465 w 5465"/>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3">
                <a:moveTo>
                  <a:pt x="0" y="43"/>
                </a:moveTo>
                <a:lnTo>
                  <a:pt x="5465" y="43"/>
                </a:lnTo>
                <a:lnTo>
                  <a:pt x="5465" y="0"/>
                </a:lnTo>
                <a:lnTo>
                  <a:pt x="5450" y="14"/>
                </a:lnTo>
                <a:lnTo>
                  <a:pt x="5450" y="28"/>
                </a:lnTo>
                <a:lnTo>
                  <a:pt x="14" y="28"/>
                </a:lnTo>
                <a:lnTo>
                  <a:pt x="0" y="43"/>
                </a:lnTo>
                <a:close/>
              </a:path>
            </a:pathLst>
          </a:custGeom>
          <a:solidFill>
            <a:srgbClr val="005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73" name="Freeform 5"/>
          <p:cNvSpPr>
            <a:spLocks noChangeArrowheads="1"/>
          </p:cNvSpPr>
          <p:nvPr/>
        </p:nvSpPr>
        <p:spPr bwMode="auto">
          <a:xfrm>
            <a:off x="228600" y="1238250"/>
            <a:ext cx="8675688" cy="68263"/>
          </a:xfrm>
          <a:custGeom>
            <a:avLst/>
            <a:gdLst>
              <a:gd name="T0" fmla="*/ 0 w 5465"/>
              <a:gd name="T1" fmla="*/ 2147483646 h 43"/>
              <a:gd name="T2" fmla="*/ 0 w 5465"/>
              <a:gd name="T3" fmla="*/ 0 h 43"/>
              <a:gd name="T4" fmla="*/ 2147483646 w 5465"/>
              <a:gd name="T5" fmla="*/ 0 h 43"/>
              <a:gd name="T6" fmla="*/ 2147483646 w 5465"/>
              <a:gd name="T7" fmla="*/ 2147483646 h 43"/>
              <a:gd name="T8" fmla="*/ 2147483646 w 5465"/>
              <a:gd name="T9" fmla="*/ 2147483646 h 43"/>
              <a:gd name="T10" fmla="*/ 2147483646 w 5465"/>
              <a:gd name="T11" fmla="*/ 2147483646 h 43"/>
              <a:gd name="T12" fmla="*/ 0 w 5465"/>
              <a:gd name="T13" fmla="*/ 2147483646 h 43"/>
              <a:gd name="T14" fmla="*/ 0 60000 65536"/>
              <a:gd name="T15" fmla="*/ 0 60000 65536"/>
              <a:gd name="T16" fmla="*/ 0 60000 65536"/>
              <a:gd name="T17" fmla="*/ 0 60000 65536"/>
              <a:gd name="T18" fmla="*/ 0 60000 65536"/>
              <a:gd name="T19" fmla="*/ 0 60000 65536"/>
              <a:gd name="T20" fmla="*/ 0 60000 65536"/>
              <a:gd name="T21" fmla="*/ 0 w 5465"/>
              <a:gd name="T22" fmla="*/ 0 h 43"/>
              <a:gd name="T23" fmla="*/ 5465 w 5465"/>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3">
                <a:moveTo>
                  <a:pt x="0" y="43"/>
                </a:moveTo>
                <a:lnTo>
                  <a:pt x="0" y="0"/>
                </a:lnTo>
                <a:lnTo>
                  <a:pt x="5465" y="0"/>
                </a:lnTo>
                <a:lnTo>
                  <a:pt x="5450" y="14"/>
                </a:lnTo>
                <a:lnTo>
                  <a:pt x="14" y="14"/>
                </a:lnTo>
                <a:lnTo>
                  <a:pt x="14" y="28"/>
                </a:lnTo>
                <a:lnTo>
                  <a:pt x="0" y="43"/>
                </a:lnTo>
                <a:close/>
              </a:path>
            </a:pathLst>
          </a:custGeom>
          <a:solidFill>
            <a:srgbClr val="C1E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74" name="Rectangle 6"/>
          <p:cNvSpPr>
            <a:spLocks noGrp="1" noChangeArrowheads="1"/>
          </p:cNvSpPr>
          <p:nvPr>
            <p:ph type="subTitle" idx="4294967295"/>
          </p:nvPr>
        </p:nvSpPr>
        <p:spPr bwMode="auto">
          <a:xfrm>
            <a:off x="227013" y="1420813"/>
            <a:ext cx="8678862" cy="4778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defTabSz="381000">
              <a:spcBef>
                <a:spcPct val="0"/>
              </a:spcBef>
              <a:buFontTx/>
              <a:buNone/>
            </a:pPr>
            <a:r>
              <a:rPr lang="en-US" altLang="en-US" sz="3100" b="1" smtClean="0">
                <a:solidFill>
                  <a:srgbClr val="CCE6FF"/>
                </a:solidFill>
                <a:latin typeface="Times New Roman" panose="02020603050405020304" pitchFamily="18" charset="0"/>
              </a:rPr>
              <a:t>Thinking implies the existence of that which thinks</a:t>
            </a:r>
          </a:p>
        </p:txBody>
      </p:sp>
      <p:sp>
        <p:nvSpPr>
          <p:cNvPr id="7175" name="Text Box 7"/>
          <p:cNvSpPr txBox="1">
            <a:spLocks noChangeArrowheads="1"/>
          </p:cNvSpPr>
          <p:nvPr/>
        </p:nvSpPr>
        <p:spPr bwMode="auto">
          <a:xfrm>
            <a:off x="276225" y="1997252"/>
            <a:ext cx="8675687"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381000">
              <a:defRPr>
                <a:solidFill>
                  <a:schemeClr val="tx1"/>
                </a:solidFill>
                <a:latin typeface="Arial" panose="020B0604020202020204" pitchFamily="34" charset="0"/>
              </a:defRPr>
            </a:lvl1pPr>
            <a:lvl2pPr marL="742950" indent="-285750" defTabSz="381000">
              <a:defRPr>
                <a:solidFill>
                  <a:schemeClr val="tx1"/>
                </a:solidFill>
                <a:latin typeface="Arial" panose="020B0604020202020204" pitchFamily="34" charset="0"/>
              </a:defRPr>
            </a:lvl2pPr>
            <a:lvl3pPr marL="1143000" indent="-228600" defTabSz="381000">
              <a:defRPr>
                <a:solidFill>
                  <a:schemeClr val="tx1"/>
                </a:solidFill>
                <a:latin typeface="Arial" panose="020B0604020202020204" pitchFamily="34" charset="0"/>
              </a:defRPr>
            </a:lvl3pPr>
            <a:lvl4pPr marL="1600200" indent="-228600" defTabSz="381000">
              <a:defRPr>
                <a:solidFill>
                  <a:schemeClr val="tx1"/>
                </a:solidFill>
                <a:latin typeface="Arial" panose="020B0604020202020204" pitchFamily="34" charset="0"/>
              </a:defRPr>
            </a:lvl4pPr>
            <a:lvl5pPr marL="2057400" indent="-228600" defTabSz="381000">
              <a:defRPr>
                <a:solidFill>
                  <a:schemeClr val="tx1"/>
                </a:solidFill>
                <a:latin typeface="Arial" panose="020B0604020202020204" pitchFamily="34" charset="0"/>
              </a:defRPr>
            </a:lvl5pPr>
            <a:lvl6pPr marL="2514600" indent="-228600" defTabSz="381000" eaLnBrk="0" fontAlgn="base" hangingPunct="0">
              <a:spcBef>
                <a:spcPct val="0"/>
              </a:spcBef>
              <a:spcAft>
                <a:spcPct val="0"/>
              </a:spcAft>
              <a:defRPr>
                <a:solidFill>
                  <a:schemeClr val="tx1"/>
                </a:solidFill>
                <a:latin typeface="Arial" panose="020B0604020202020204" pitchFamily="34" charset="0"/>
              </a:defRPr>
            </a:lvl6pPr>
            <a:lvl7pPr marL="2971800" indent="-228600" defTabSz="381000" eaLnBrk="0" fontAlgn="base" hangingPunct="0">
              <a:spcBef>
                <a:spcPct val="0"/>
              </a:spcBef>
              <a:spcAft>
                <a:spcPct val="0"/>
              </a:spcAft>
              <a:defRPr>
                <a:solidFill>
                  <a:schemeClr val="tx1"/>
                </a:solidFill>
                <a:latin typeface="Arial" panose="020B0604020202020204" pitchFamily="34" charset="0"/>
              </a:defRPr>
            </a:lvl7pPr>
            <a:lvl8pPr marL="3429000" indent="-228600" defTabSz="381000" eaLnBrk="0" fontAlgn="base" hangingPunct="0">
              <a:spcBef>
                <a:spcPct val="0"/>
              </a:spcBef>
              <a:spcAft>
                <a:spcPct val="0"/>
              </a:spcAft>
              <a:defRPr>
                <a:solidFill>
                  <a:schemeClr val="tx1"/>
                </a:solidFill>
                <a:latin typeface="Arial" panose="020B0604020202020204" pitchFamily="34" charset="0"/>
              </a:defRPr>
            </a:lvl8pPr>
            <a:lvl9pPr marL="3886200" indent="-228600" defTabSz="381000" eaLnBrk="0" fontAlgn="base" hangingPunct="0">
              <a:spcBef>
                <a:spcPct val="0"/>
              </a:spcBef>
              <a:spcAft>
                <a:spcPct val="0"/>
              </a:spcAft>
              <a:defRPr>
                <a:solidFill>
                  <a:schemeClr val="tx1"/>
                </a:solidFill>
                <a:latin typeface="Arial" panose="020B0604020202020204" pitchFamily="34" charset="0"/>
              </a:defRPr>
            </a:lvl9pPr>
          </a:lstStyle>
          <a:p>
            <a:pPr>
              <a:spcAft>
                <a:spcPts val="1200"/>
              </a:spcAft>
            </a:pPr>
            <a:r>
              <a:rPr lang="en-US" altLang="en-US" sz="2800" dirty="0" smtClean="0">
                <a:solidFill>
                  <a:srgbClr val="FFFFFF"/>
                </a:solidFill>
                <a:latin typeface="Times New Roman" panose="02020603050405020304" pitchFamily="18" charset="0"/>
              </a:rPr>
              <a:t>Many philosophers have thought that if an </a:t>
            </a:r>
            <a:r>
              <a:rPr lang="en-US" altLang="en-US" sz="2800" i="1" dirty="0" smtClean="0">
                <a:solidFill>
                  <a:srgbClr val="FFFFFF"/>
                </a:solidFill>
                <a:latin typeface="Times New Roman" panose="02020603050405020304" pitchFamily="18" charset="0"/>
              </a:rPr>
              <a:t>action exists </a:t>
            </a:r>
            <a:r>
              <a:rPr lang="en-US" altLang="en-US" sz="2800" dirty="0" smtClean="0">
                <a:solidFill>
                  <a:srgbClr val="FFFFFF"/>
                </a:solidFill>
                <a:latin typeface="Times New Roman" panose="02020603050405020304" pitchFamily="18" charset="0"/>
              </a:rPr>
              <a:t>then there must be an </a:t>
            </a:r>
            <a:r>
              <a:rPr lang="en-US" altLang="en-US" sz="2800" i="1" dirty="0" smtClean="0">
                <a:solidFill>
                  <a:srgbClr val="FFFFFF"/>
                </a:solidFill>
                <a:latin typeface="Times New Roman" panose="02020603050405020304" pitchFamily="18" charset="0"/>
              </a:rPr>
              <a:t>agent </a:t>
            </a:r>
            <a:r>
              <a:rPr lang="en-US" altLang="en-US" sz="2800" dirty="0" smtClean="0">
                <a:solidFill>
                  <a:srgbClr val="FFFFFF"/>
                </a:solidFill>
                <a:latin typeface="Times New Roman" panose="02020603050405020304" pitchFamily="18" charset="0"/>
              </a:rPr>
              <a:t>(one that performs the act) </a:t>
            </a:r>
            <a:r>
              <a:rPr lang="en-US" altLang="en-US" sz="2800" i="1" dirty="0" smtClean="0">
                <a:solidFill>
                  <a:srgbClr val="FFFFFF"/>
                </a:solidFill>
                <a:latin typeface="Times New Roman" panose="02020603050405020304" pitchFamily="18" charset="0"/>
              </a:rPr>
              <a:t>that also exists. </a:t>
            </a:r>
            <a:r>
              <a:rPr lang="en-US" altLang="en-US" sz="2800" dirty="0" smtClean="0">
                <a:solidFill>
                  <a:srgbClr val="FFFFFF"/>
                </a:solidFill>
                <a:latin typeface="Times New Roman" panose="02020603050405020304" pitchFamily="18" charset="0"/>
              </a:rPr>
              <a:t>On this view, it is impossible </a:t>
            </a:r>
            <a:r>
              <a:rPr lang="en-US" altLang="en-US" sz="2800" dirty="0">
                <a:solidFill>
                  <a:srgbClr val="FFFFFF"/>
                </a:solidFill>
                <a:latin typeface="Times New Roman" panose="02020603050405020304" pitchFamily="18" charset="0"/>
              </a:rPr>
              <a:t>to conceive that when there is thinking going on, nothing exists.  The Cogito simply asserts this necessary connection between the </a:t>
            </a:r>
            <a:r>
              <a:rPr lang="en-US" altLang="en-US" sz="2800" dirty="0" smtClean="0">
                <a:solidFill>
                  <a:srgbClr val="FFFFFF"/>
                </a:solidFill>
                <a:latin typeface="Times New Roman" panose="02020603050405020304" pitchFamily="18" charset="0"/>
              </a:rPr>
              <a:t>existence of an act of </a:t>
            </a:r>
            <a:r>
              <a:rPr lang="en-US" altLang="en-US" sz="2800" dirty="0">
                <a:solidFill>
                  <a:srgbClr val="FFFFFF"/>
                </a:solidFill>
                <a:latin typeface="Times New Roman" panose="02020603050405020304" pitchFamily="18" charset="0"/>
              </a:rPr>
              <a:t>thinking </a:t>
            </a:r>
            <a:r>
              <a:rPr lang="en-US" altLang="en-US" sz="2800" dirty="0" smtClean="0">
                <a:solidFill>
                  <a:srgbClr val="FFFFFF"/>
                </a:solidFill>
                <a:latin typeface="Times New Roman" panose="02020603050405020304" pitchFamily="18" charset="0"/>
              </a:rPr>
              <a:t>and the existence of </a:t>
            </a:r>
            <a:r>
              <a:rPr lang="en-US" altLang="en-US" sz="2800" i="1" dirty="0" smtClean="0">
                <a:solidFill>
                  <a:srgbClr val="FFFFFF"/>
                </a:solidFill>
                <a:latin typeface="Times New Roman" panose="02020603050405020304" pitchFamily="18" charset="0"/>
              </a:rPr>
              <a:t>something </a:t>
            </a:r>
            <a:r>
              <a:rPr lang="en-US" altLang="en-US" sz="2800" dirty="0" smtClean="0">
                <a:solidFill>
                  <a:srgbClr val="FFFFFF"/>
                </a:solidFill>
                <a:latin typeface="Times New Roman" panose="02020603050405020304" pitchFamily="18" charset="0"/>
              </a:rPr>
              <a:t>that is </a:t>
            </a:r>
            <a:r>
              <a:rPr lang="en-US" altLang="en-US" sz="2800" i="1" dirty="0" smtClean="0">
                <a:solidFill>
                  <a:srgbClr val="FFFFFF"/>
                </a:solidFill>
                <a:latin typeface="Times New Roman" panose="02020603050405020304" pitchFamily="18" charset="0"/>
              </a:rPr>
              <a:t>doing </a:t>
            </a:r>
            <a:r>
              <a:rPr lang="en-US" altLang="en-US" sz="2800" dirty="0" smtClean="0">
                <a:solidFill>
                  <a:srgbClr val="FFFFFF"/>
                </a:solidFill>
                <a:latin typeface="Times New Roman" panose="02020603050405020304" pitchFamily="18" charset="0"/>
              </a:rPr>
              <a:t>the thinking</a:t>
            </a:r>
            <a:r>
              <a:rPr lang="en-US" altLang="en-US" sz="2800" dirty="0">
                <a:solidFill>
                  <a:srgbClr val="FFFFFF"/>
                </a:solidFill>
                <a:latin typeface="Times New Roman" panose="02020603050405020304" pitchFamily="18" charset="0"/>
              </a:rPr>
              <a:t>.</a:t>
            </a:r>
          </a:p>
          <a:p>
            <a:r>
              <a:rPr lang="en-US" altLang="en-US" sz="2800" dirty="0" smtClean="0">
                <a:solidFill>
                  <a:srgbClr val="FFFFFF"/>
                </a:solidFill>
                <a:latin typeface="Times New Roman" panose="02020603050405020304" pitchFamily="18" charset="0"/>
              </a:rPr>
              <a:t>So, </a:t>
            </a:r>
            <a:r>
              <a:rPr lang="en-US" altLang="en-US" sz="2800" dirty="0">
                <a:solidFill>
                  <a:srgbClr val="FFFFFF"/>
                </a:solidFill>
                <a:latin typeface="Times New Roman" panose="02020603050405020304" pitchFamily="18" charset="0"/>
              </a:rPr>
              <a:t>one can infer that “X exists” from the truth of the claim “X thinks”, and this is the form of the </a:t>
            </a:r>
            <a:r>
              <a:rPr lang="en-US" altLang="en-US" sz="2800">
                <a:solidFill>
                  <a:srgbClr val="FFFFFF"/>
                </a:solidFill>
                <a:latin typeface="Times New Roman" panose="02020603050405020304" pitchFamily="18" charset="0"/>
              </a:rPr>
              <a:t>Cogito </a:t>
            </a:r>
            <a:r>
              <a:rPr lang="en-US" altLang="en-US" sz="2800" smtClean="0">
                <a:solidFill>
                  <a:srgbClr val="FFFFFF"/>
                </a:solidFill>
                <a:latin typeface="Times New Roman" panose="02020603050405020304" pitchFamily="18" charset="0"/>
              </a:rPr>
              <a:t>as </a:t>
            </a:r>
            <a:r>
              <a:rPr lang="en-US" altLang="en-US" sz="2800" i="1" smtClean="0">
                <a:solidFill>
                  <a:srgbClr val="FFFFFF"/>
                </a:solidFill>
                <a:latin typeface="Times New Roman" panose="02020603050405020304" pitchFamily="18" charset="0"/>
              </a:rPr>
              <a:t>argument</a:t>
            </a:r>
            <a:r>
              <a:rPr lang="en-US" altLang="en-US" sz="2800" dirty="0">
                <a:solidFill>
                  <a:srgbClr val="FFFFFF"/>
                </a:solidFill>
                <a:latin typeface="Times New Roman" panose="02020603050405020304" pitchFamily="18" charset="0"/>
              </a:rPr>
              <a:t>.</a:t>
            </a:r>
          </a:p>
        </p:txBody>
      </p:sp>
    </p:spTree>
  </p:cSld>
  <p:clrMapOvr>
    <a:masterClrMapping/>
  </p:clrMapOvr>
  <p:transition advClick="0">
    <p:cover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idx="4294967295"/>
          </p:nvPr>
        </p:nvSpPr>
        <p:spPr bwMode="auto">
          <a:xfrm>
            <a:off x="228600" y="533400"/>
            <a:ext cx="8675688" cy="61555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381000"/>
            <a:r>
              <a:rPr lang="en-US" altLang="en-US" sz="4000" b="1" dirty="0" smtClean="0">
                <a:solidFill>
                  <a:srgbClr val="FFFFFF"/>
                </a:solidFill>
                <a:latin typeface="Times New Roman" panose="02020603050405020304" pitchFamily="18" charset="0"/>
              </a:rPr>
              <a:t>Why this cannot be right</a:t>
            </a:r>
          </a:p>
        </p:txBody>
      </p:sp>
      <p:sp>
        <p:nvSpPr>
          <p:cNvPr id="7171" name="Rectangle 3"/>
          <p:cNvSpPr>
            <a:spLocks noChangeArrowheads="1"/>
          </p:cNvSpPr>
          <p:nvPr/>
        </p:nvSpPr>
        <p:spPr bwMode="auto">
          <a:xfrm>
            <a:off x="250825" y="1260475"/>
            <a:ext cx="8629650" cy="22225"/>
          </a:xfrm>
          <a:prstGeom prst="rect">
            <a:avLst/>
          </a:prstGeom>
          <a:solidFill>
            <a:srgbClr val="66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7172" name="Freeform 4"/>
          <p:cNvSpPr>
            <a:spLocks noChangeArrowheads="1"/>
          </p:cNvSpPr>
          <p:nvPr/>
        </p:nvSpPr>
        <p:spPr bwMode="auto">
          <a:xfrm>
            <a:off x="228600" y="1238250"/>
            <a:ext cx="8675688" cy="68263"/>
          </a:xfrm>
          <a:custGeom>
            <a:avLst/>
            <a:gdLst>
              <a:gd name="T0" fmla="*/ 0 w 5465"/>
              <a:gd name="T1" fmla="*/ 2147483646 h 43"/>
              <a:gd name="T2" fmla="*/ 2147483646 w 5465"/>
              <a:gd name="T3" fmla="*/ 2147483646 h 43"/>
              <a:gd name="T4" fmla="*/ 2147483646 w 5465"/>
              <a:gd name="T5" fmla="*/ 0 h 43"/>
              <a:gd name="T6" fmla="*/ 2147483646 w 5465"/>
              <a:gd name="T7" fmla="*/ 2147483646 h 43"/>
              <a:gd name="T8" fmla="*/ 2147483646 w 5465"/>
              <a:gd name="T9" fmla="*/ 2147483646 h 43"/>
              <a:gd name="T10" fmla="*/ 2147483646 w 5465"/>
              <a:gd name="T11" fmla="*/ 2147483646 h 43"/>
              <a:gd name="T12" fmla="*/ 0 w 5465"/>
              <a:gd name="T13" fmla="*/ 2147483646 h 43"/>
              <a:gd name="T14" fmla="*/ 0 60000 65536"/>
              <a:gd name="T15" fmla="*/ 0 60000 65536"/>
              <a:gd name="T16" fmla="*/ 0 60000 65536"/>
              <a:gd name="T17" fmla="*/ 0 60000 65536"/>
              <a:gd name="T18" fmla="*/ 0 60000 65536"/>
              <a:gd name="T19" fmla="*/ 0 60000 65536"/>
              <a:gd name="T20" fmla="*/ 0 60000 65536"/>
              <a:gd name="T21" fmla="*/ 0 w 5465"/>
              <a:gd name="T22" fmla="*/ 0 h 43"/>
              <a:gd name="T23" fmla="*/ 5465 w 5465"/>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3">
                <a:moveTo>
                  <a:pt x="0" y="43"/>
                </a:moveTo>
                <a:lnTo>
                  <a:pt x="5465" y="43"/>
                </a:lnTo>
                <a:lnTo>
                  <a:pt x="5465" y="0"/>
                </a:lnTo>
                <a:lnTo>
                  <a:pt x="5450" y="14"/>
                </a:lnTo>
                <a:lnTo>
                  <a:pt x="5450" y="28"/>
                </a:lnTo>
                <a:lnTo>
                  <a:pt x="14" y="28"/>
                </a:lnTo>
                <a:lnTo>
                  <a:pt x="0" y="43"/>
                </a:lnTo>
                <a:close/>
              </a:path>
            </a:pathLst>
          </a:custGeom>
          <a:solidFill>
            <a:srgbClr val="005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73" name="Freeform 5"/>
          <p:cNvSpPr>
            <a:spLocks noChangeArrowheads="1"/>
          </p:cNvSpPr>
          <p:nvPr/>
        </p:nvSpPr>
        <p:spPr bwMode="auto">
          <a:xfrm>
            <a:off x="228600" y="1238250"/>
            <a:ext cx="8675688" cy="68263"/>
          </a:xfrm>
          <a:custGeom>
            <a:avLst/>
            <a:gdLst>
              <a:gd name="T0" fmla="*/ 0 w 5465"/>
              <a:gd name="T1" fmla="*/ 2147483646 h 43"/>
              <a:gd name="T2" fmla="*/ 0 w 5465"/>
              <a:gd name="T3" fmla="*/ 0 h 43"/>
              <a:gd name="T4" fmla="*/ 2147483646 w 5465"/>
              <a:gd name="T5" fmla="*/ 0 h 43"/>
              <a:gd name="T6" fmla="*/ 2147483646 w 5465"/>
              <a:gd name="T7" fmla="*/ 2147483646 h 43"/>
              <a:gd name="T8" fmla="*/ 2147483646 w 5465"/>
              <a:gd name="T9" fmla="*/ 2147483646 h 43"/>
              <a:gd name="T10" fmla="*/ 2147483646 w 5465"/>
              <a:gd name="T11" fmla="*/ 2147483646 h 43"/>
              <a:gd name="T12" fmla="*/ 0 w 5465"/>
              <a:gd name="T13" fmla="*/ 2147483646 h 43"/>
              <a:gd name="T14" fmla="*/ 0 60000 65536"/>
              <a:gd name="T15" fmla="*/ 0 60000 65536"/>
              <a:gd name="T16" fmla="*/ 0 60000 65536"/>
              <a:gd name="T17" fmla="*/ 0 60000 65536"/>
              <a:gd name="T18" fmla="*/ 0 60000 65536"/>
              <a:gd name="T19" fmla="*/ 0 60000 65536"/>
              <a:gd name="T20" fmla="*/ 0 60000 65536"/>
              <a:gd name="T21" fmla="*/ 0 w 5465"/>
              <a:gd name="T22" fmla="*/ 0 h 43"/>
              <a:gd name="T23" fmla="*/ 5465 w 5465"/>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3">
                <a:moveTo>
                  <a:pt x="0" y="43"/>
                </a:moveTo>
                <a:lnTo>
                  <a:pt x="0" y="0"/>
                </a:lnTo>
                <a:lnTo>
                  <a:pt x="5465" y="0"/>
                </a:lnTo>
                <a:lnTo>
                  <a:pt x="5450" y="14"/>
                </a:lnTo>
                <a:lnTo>
                  <a:pt x="14" y="14"/>
                </a:lnTo>
                <a:lnTo>
                  <a:pt x="14" y="28"/>
                </a:lnTo>
                <a:lnTo>
                  <a:pt x="0" y="43"/>
                </a:lnTo>
                <a:close/>
              </a:path>
            </a:pathLst>
          </a:custGeom>
          <a:solidFill>
            <a:srgbClr val="C1E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74" name="Rectangle 6"/>
          <p:cNvSpPr>
            <a:spLocks noGrp="1" noChangeArrowheads="1"/>
          </p:cNvSpPr>
          <p:nvPr>
            <p:ph type="subTitle" idx="4294967295"/>
          </p:nvPr>
        </p:nvSpPr>
        <p:spPr bwMode="auto">
          <a:xfrm>
            <a:off x="201613" y="1492537"/>
            <a:ext cx="8678862" cy="12926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defTabSz="381000">
              <a:spcBef>
                <a:spcPct val="0"/>
              </a:spcBef>
              <a:buFontTx/>
              <a:buNone/>
            </a:pPr>
            <a:r>
              <a:rPr lang="en-US" altLang="en-US" sz="2800" b="1" dirty="0" smtClean="0">
                <a:solidFill>
                  <a:srgbClr val="CCE6FF"/>
                </a:solidFill>
                <a:latin typeface="Times New Roman" panose="02020603050405020304" pitchFamily="18" charset="0"/>
              </a:rPr>
              <a:t>I cannot infer my existence directly from premise 1 below. A missing premise is required to generate the basis for the inference to the conclusion “I exist”.</a:t>
            </a:r>
          </a:p>
        </p:txBody>
      </p:sp>
      <p:sp>
        <p:nvSpPr>
          <p:cNvPr id="2" name="TextBox 1"/>
          <p:cNvSpPr txBox="1"/>
          <p:nvPr/>
        </p:nvSpPr>
        <p:spPr>
          <a:xfrm>
            <a:off x="498307" y="2971224"/>
            <a:ext cx="8134686" cy="3416320"/>
          </a:xfrm>
          <a:prstGeom prst="rect">
            <a:avLst/>
          </a:prstGeom>
          <a:noFill/>
        </p:spPr>
        <p:txBody>
          <a:bodyPr wrap="square" rtlCol="0">
            <a:spAutoFit/>
          </a:bodyPr>
          <a:lstStyle/>
          <a:p>
            <a:pPr algn="ctr"/>
            <a:r>
              <a:rPr lang="en-US" altLang="en-US" sz="2400" dirty="0" smtClean="0">
                <a:solidFill>
                  <a:srgbClr val="FFFFFF"/>
                </a:solidFill>
                <a:latin typeface="Times New Roman" panose="02020603050405020304" pitchFamily="18" charset="0"/>
              </a:rPr>
              <a:t>Premise 1: I am thinking (and know I am)</a:t>
            </a:r>
            <a:endParaRPr lang="en-US" altLang="en-US" sz="2400" dirty="0">
              <a:solidFill>
                <a:srgbClr val="FFFFFF"/>
              </a:solidFill>
              <a:latin typeface="Times New Roman" panose="02020603050405020304" pitchFamily="18" charset="0"/>
            </a:endParaRPr>
          </a:p>
          <a:p>
            <a:pPr algn="ctr"/>
            <a:r>
              <a:rPr lang="en-US" altLang="en-US" sz="2400" dirty="0" smtClean="0">
                <a:solidFill>
                  <a:srgbClr val="FFFFFF"/>
                </a:solidFill>
                <a:latin typeface="Times New Roman" panose="02020603050405020304" pitchFamily="18" charset="0"/>
              </a:rPr>
              <a:t>Premise 2: If thinking exists, something that is doing the thinking exists (and know this is true)</a:t>
            </a:r>
          </a:p>
          <a:p>
            <a:pPr algn="ctr"/>
            <a:r>
              <a:rPr lang="en-US" altLang="en-US" sz="2400" dirty="0" smtClean="0">
                <a:solidFill>
                  <a:srgbClr val="FFFFFF"/>
                </a:solidFill>
                <a:latin typeface="Times New Roman" panose="02020603050405020304" pitchFamily="18" charset="0"/>
              </a:rPr>
              <a:t>Therefore</a:t>
            </a:r>
            <a:r>
              <a:rPr lang="en-US" altLang="en-US" sz="2400" dirty="0">
                <a:solidFill>
                  <a:srgbClr val="FFFFFF"/>
                </a:solidFill>
                <a:latin typeface="Times New Roman" panose="02020603050405020304" pitchFamily="18" charset="0"/>
              </a:rPr>
              <a:t>, I </a:t>
            </a:r>
            <a:r>
              <a:rPr lang="en-US" altLang="en-US" sz="2400" dirty="0" smtClean="0">
                <a:solidFill>
                  <a:srgbClr val="FFFFFF"/>
                </a:solidFill>
                <a:latin typeface="Times New Roman" panose="02020603050405020304" pitchFamily="18" charset="0"/>
              </a:rPr>
              <a:t>exist (and know that)</a:t>
            </a:r>
          </a:p>
          <a:p>
            <a:pPr algn="ctr"/>
            <a:endParaRPr lang="en-US" altLang="en-US" sz="2400" dirty="0">
              <a:solidFill>
                <a:srgbClr val="FFFFFF"/>
              </a:solidFill>
              <a:latin typeface="Times New Roman" panose="02020603050405020304" pitchFamily="18" charset="0"/>
            </a:endParaRPr>
          </a:p>
          <a:p>
            <a:pPr algn="ctr"/>
            <a:r>
              <a:rPr lang="en-US" altLang="en-US" sz="2400" dirty="0" smtClean="0">
                <a:solidFill>
                  <a:srgbClr val="FFFFFF"/>
                </a:solidFill>
                <a:latin typeface="Times New Roman" panose="02020603050405020304" pitchFamily="18" charset="0"/>
              </a:rPr>
              <a:t>The missing premise, unfortunately, can be made false by the Evil Demon (since it is a general claim that depends on reasoning to facts that go beyond anything I can know about myself).</a:t>
            </a:r>
            <a:endParaRPr lang="en-US" altLang="en-US" sz="2400" dirty="0">
              <a:solidFill>
                <a:srgbClr val="FFFFFF"/>
              </a:solidFill>
              <a:latin typeface="Times New Roman" panose="02020603050405020304" pitchFamily="18" charset="0"/>
            </a:endParaRPr>
          </a:p>
        </p:txBody>
      </p:sp>
    </p:spTree>
    <p:extLst>
      <p:ext uri="{BB962C8B-B14F-4D97-AF65-F5344CB8AC3E}">
        <p14:creationId xmlns:p14="http://schemas.microsoft.com/office/powerpoint/2010/main" val="737770881"/>
      </p:ext>
    </p:extLst>
  </p:cSld>
  <p:clrMapOvr>
    <a:masterClrMapping/>
  </p:clrMapOvr>
  <p:transition advClick="0">
    <p:cover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ctrTitle" idx="4294967295"/>
          </p:nvPr>
        </p:nvSpPr>
        <p:spPr bwMode="auto">
          <a:xfrm>
            <a:off x="228600" y="533400"/>
            <a:ext cx="8675688" cy="774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381000"/>
            <a:r>
              <a:rPr lang="en-US" altLang="en-US" sz="4000" b="1" smtClean="0">
                <a:solidFill>
                  <a:srgbClr val="FFFFFF"/>
                </a:solidFill>
                <a:latin typeface="Times New Roman" panose="02020603050405020304" pitchFamily="18" charset="0"/>
              </a:rPr>
              <a:t>Cogito #2</a:t>
            </a:r>
          </a:p>
        </p:txBody>
      </p:sp>
      <p:sp>
        <p:nvSpPr>
          <p:cNvPr id="8195" name="Rectangle 3"/>
          <p:cNvSpPr>
            <a:spLocks noChangeArrowheads="1"/>
          </p:cNvSpPr>
          <p:nvPr/>
        </p:nvSpPr>
        <p:spPr bwMode="auto">
          <a:xfrm>
            <a:off x="250825" y="1260475"/>
            <a:ext cx="8629650" cy="22225"/>
          </a:xfrm>
          <a:prstGeom prst="rect">
            <a:avLst/>
          </a:prstGeom>
          <a:solidFill>
            <a:srgbClr val="66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8196" name="Freeform 4"/>
          <p:cNvSpPr>
            <a:spLocks noChangeArrowheads="1"/>
          </p:cNvSpPr>
          <p:nvPr/>
        </p:nvSpPr>
        <p:spPr bwMode="auto">
          <a:xfrm>
            <a:off x="228600" y="1238250"/>
            <a:ext cx="8675688" cy="68263"/>
          </a:xfrm>
          <a:custGeom>
            <a:avLst/>
            <a:gdLst>
              <a:gd name="T0" fmla="*/ 0 w 5465"/>
              <a:gd name="T1" fmla="*/ 2147483646 h 43"/>
              <a:gd name="T2" fmla="*/ 2147483646 w 5465"/>
              <a:gd name="T3" fmla="*/ 2147483646 h 43"/>
              <a:gd name="T4" fmla="*/ 2147483646 w 5465"/>
              <a:gd name="T5" fmla="*/ 0 h 43"/>
              <a:gd name="T6" fmla="*/ 2147483646 w 5465"/>
              <a:gd name="T7" fmla="*/ 2147483646 h 43"/>
              <a:gd name="T8" fmla="*/ 2147483646 w 5465"/>
              <a:gd name="T9" fmla="*/ 2147483646 h 43"/>
              <a:gd name="T10" fmla="*/ 2147483646 w 5465"/>
              <a:gd name="T11" fmla="*/ 2147483646 h 43"/>
              <a:gd name="T12" fmla="*/ 0 w 5465"/>
              <a:gd name="T13" fmla="*/ 2147483646 h 43"/>
              <a:gd name="T14" fmla="*/ 0 60000 65536"/>
              <a:gd name="T15" fmla="*/ 0 60000 65536"/>
              <a:gd name="T16" fmla="*/ 0 60000 65536"/>
              <a:gd name="T17" fmla="*/ 0 60000 65536"/>
              <a:gd name="T18" fmla="*/ 0 60000 65536"/>
              <a:gd name="T19" fmla="*/ 0 60000 65536"/>
              <a:gd name="T20" fmla="*/ 0 60000 65536"/>
              <a:gd name="T21" fmla="*/ 0 w 5465"/>
              <a:gd name="T22" fmla="*/ 0 h 43"/>
              <a:gd name="T23" fmla="*/ 5465 w 5465"/>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3">
                <a:moveTo>
                  <a:pt x="0" y="43"/>
                </a:moveTo>
                <a:lnTo>
                  <a:pt x="5465" y="43"/>
                </a:lnTo>
                <a:lnTo>
                  <a:pt x="5465" y="0"/>
                </a:lnTo>
                <a:lnTo>
                  <a:pt x="5450" y="14"/>
                </a:lnTo>
                <a:lnTo>
                  <a:pt x="5450" y="28"/>
                </a:lnTo>
                <a:lnTo>
                  <a:pt x="14" y="28"/>
                </a:lnTo>
                <a:lnTo>
                  <a:pt x="0" y="43"/>
                </a:lnTo>
                <a:close/>
              </a:path>
            </a:pathLst>
          </a:custGeom>
          <a:solidFill>
            <a:srgbClr val="005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197" name="Freeform 5"/>
          <p:cNvSpPr>
            <a:spLocks noChangeArrowheads="1"/>
          </p:cNvSpPr>
          <p:nvPr/>
        </p:nvSpPr>
        <p:spPr bwMode="auto">
          <a:xfrm>
            <a:off x="228600" y="1238250"/>
            <a:ext cx="8675688" cy="68263"/>
          </a:xfrm>
          <a:custGeom>
            <a:avLst/>
            <a:gdLst>
              <a:gd name="T0" fmla="*/ 0 w 5465"/>
              <a:gd name="T1" fmla="*/ 2147483646 h 43"/>
              <a:gd name="T2" fmla="*/ 0 w 5465"/>
              <a:gd name="T3" fmla="*/ 0 h 43"/>
              <a:gd name="T4" fmla="*/ 2147483646 w 5465"/>
              <a:gd name="T5" fmla="*/ 0 h 43"/>
              <a:gd name="T6" fmla="*/ 2147483646 w 5465"/>
              <a:gd name="T7" fmla="*/ 2147483646 h 43"/>
              <a:gd name="T8" fmla="*/ 2147483646 w 5465"/>
              <a:gd name="T9" fmla="*/ 2147483646 h 43"/>
              <a:gd name="T10" fmla="*/ 2147483646 w 5465"/>
              <a:gd name="T11" fmla="*/ 2147483646 h 43"/>
              <a:gd name="T12" fmla="*/ 0 w 5465"/>
              <a:gd name="T13" fmla="*/ 2147483646 h 43"/>
              <a:gd name="T14" fmla="*/ 0 60000 65536"/>
              <a:gd name="T15" fmla="*/ 0 60000 65536"/>
              <a:gd name="T16" fmla="*/ 0 60000 65536"/>
              <a:gd name="T17" fmla="*/ 0 60000 65536"/>
              <a:gd name="T18" fmla="*/ 0 60000 65536"/>
              <a:gd name="T19" fmla="*/ 0 60000 65536"/>
              <a:gd name="T20" fmla="*/ 0 60000 65536"/>
              <a:gd name="T21" fmla="*/ 0 w 5465"/>
              <a:gd name="T22" fmla="*/ 0 h 43"/>
              <a:gd name="T23" fmla="*/ 5465 w 5465"/>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3">
                <a:moveTo>
                  <a:pt x="0" y="43"/>
                </a:moveTo>
                <a:lnTo>
                  <a:pt x="0" y="0"/>
                </a:lnTo>
                <a:lnTo>
                  <a:pt x="5465" y="0"/>
                </a:lnTo>
                <a:lnTo>
                  <a:pt x="5450" y="14"/>
                </a:lnTo>
                <a:lnTo>
                  <a:pt x="14" y="14"/>
                </a:lnTo>
                <a:lnTo>
                  <a:pt x="14" y="28"/>
                </a:lnTo>
                <a:lnTo>
                  <a:pt x="0" y="43"/>
                </a:lnTo>
                <a:close/>
              </a:path>
            </a:pathLst>
          </a:custGeom>
          <a:solidFill>
            <a:srgbClr val="C1E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198" name="Rectangle 6"/>
          <p:cNvSpPr>
            <a:spLocks noGrp="1" noChangeArrowheads="1"/>
          </p:cNvSpPr>
          <p:nvPr>
            <p:ph type="subTitle" idx="4294967295"/>
          </p:nvPr>
        </p:nvSpPr>
        <p:spPr bwMode="auto">
          <a:xfrm>
            <a:off x="227013" y="1420813"/>
            <a:ext cx="8678862" cy="38472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defTabSz="381000">
              <a:spcBef>
                <a:spcPct val="0"/>
              </a:spcBef>
              <a:buFontTx/>
              <a:buNone/>
            </a:pPr>
            <a:r>
              <a:rPr lang="en-US" altLang="en-US" sz="2500" b="1" dirty="0" smtClean="0">
                <a:solidFill>
                  <a:srgbClr val="CCE6FF"/>
                </a:solidFill>
                <a:latin typeface="Times New Roman" panose="02020603050405020304" pitchFamily="18" charset="0"/>
              </a:rPr>
              <a:t>Cogito as Performance (i.e., as justified through </a:t>
            </a:r>
            <a:r>
              <a:rPr lang="en-US" altLang="en-US" sz="2500" b="1" smtClean="0">
                <a:solidFill>
                  <a:srgbClr val="CCE6FF"/>
                </a:solidFill>
                <a:latin typeface="Times New Roman" panose="02020603050405020304" pitchFamily="18" charset="0"/>
              </a:rPr>
              <a:t>an action)</a:t>
            </a:r>
            <a:endParaRPr lang="en-US" altLang="en-US" sz="2500" b="1" dirty="0" smtClean="0">
              <a:solidFill>
                <a:srgbClr val="CCE6FF"/>
              </a:solidFill>
              <a:latin typeface="Times New Roman" panose="02020603050405020304" pitchFamily="18" charset="0"/>
            </a:endParaRPr>
          </a:p>
        </p:txBody>
      </p:sp>
      <p:sp>
        <p:nvSpPr>
          <p:cNvPr id="8199" name="Text Box 7"/>
          <p:cNvSpPr txBox="1">
            <a:spLocks noChangeArrowheads="1"/>
          </p:cNvSpPr>
          <p:nvPr/>
        </p:nvSpPr>
        <p:spPr bwMode="auto">
          <a:xfrm>
            <a:off x="228600" y="2057400"/>
            <a:ext cx="8675688"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381000">
              <a:defRPr>
                <a:solidFill>
                  <a:schemeClr val="tx1"/>
                </a:solidFill>
                <a:latin typeface="Arial" panose="020B0604020202020204" pitchFamily="34" charset="0"/>
              </a:defRPr>
            </a:lvl1pPr>
            <a:lvl2pPr marL="742950" indent="-285750" defTabSz="381000">
              <a:defRPr>
                <a:solidFill>
                  <a:schemeClr val="tx1"/>
                </a:solidFill>
                <a:latin typeface="Arial" panose="020B0604020202020204" pitchFamily="34" charset="0"/>
              </a:defRPr>
            </a:lvl2pPr>
            <a:lvl3pPr marL="1143000" indent="-228600" defTabSz="381000">
              <a:defRPr>
                <a:solidFill>
                  <a:schemeClr val="tx1"/>
                </a:solidFill>
                <a:latin typeface="Arial" panose="020B0604020202020204" pitchFamily="34" charset="0"/>
              </a:defRPr>
            </a:lvl3pPr>
            <a:lvl4pPr marL="1600200" indent="-228600" defTabSz="381000">
              <a:defRPr>
                <a:solidFill>
                  <a:schemeClr val="tx1"/>
                </a:solidFill>
                <a:latin typeface="Arial" panose="020B0604020202020204" pitchFamily="34" charset="0"/>
              </a:defRPr>
            </a:lvl4pPr>
            <a:lvl5pPr marL="2057400" indent="-228600" defTabSz="381000">
              <a:defRPr>
                <a:solidFill>
                  <a:schemeClr val="tx1"/>
                </a:solidFill>
                <a:latin typeface="Arial" panose="020B0604020202020204" pitchFamily="34" charset="0"/>
              </a:defRPr>
            </a:lvl5pPr>
            <a:lvl6pPr marL="2514600" indent="-228600" defTabSz="381000" eaLnBrk="0" fontAlgn="base" hangingPunct="0">
              <a:spcBef>
                <a:spcPct val="0"/>
              </a:spcBef>
              <a:spcAft>
                <a:spcPct val="0"/>
              </a:spcAft>
              <a:defRPr>
                <a:solidFill>
                  <a:schemeClr val="tx1"/>
                </a:solidFill>
                <a:latin typeface="Arial" panose="020B0604020202020204" pitchFamily="34" charset="0"/>
              </a:defRPr>
            </a:lvl6pPr>
            <a:lvl7pPr marL="2971800" indent="-228600" defTabSz="381000" eaLnBrk="0" fontAlgn="base" hangingPunct="0">
              <a:spcBef>
                <a:spcPct val="0"/>
              </a:spcBef>
              <a:spcAft>
                <a:spcPct val="0"/>
              </a:spcAft>
              <a:defRPr>
                <a:solidFill>
                  <a:schemeClr val="tx1"/>
                </a:solidFill>
                <a:latin typeface="Arial" panose="020B0604020202020204" pitchFamily="34" charset="0"/>
              </a:defRPr>
            </a:lvl7pPr>
            <a:lvl8pPr marL="3429000" indent="-228600" defTabSz="381000" eaLnBrk="0" fontAlgn="base" hangingPunct="0">
              <a:spcBef>
                <a:spcPct val="0"/>
              </a:spcBef>
              <a:spcAft>
                <a:spcPct val="0"/>
              </a:spcAft>
              <a:defRPr>
                <a:solidFill>
                  <a:schemeClr val="tx1"/>
                </a:solidFill>
                <a:latin typeface="Arial" panose="020B0604020202020204" pitchFamily="34" charset="0"/>
              </a:defRPr>
            </a:lvl8pPr>
            <a:lvl9pPr marL="3886200" indent="-228600" defTabSz="3810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dirty="0">
                <a:solidFill>
                  <a:srgbClr val="FFFFFF"/>
                </a:solidFill>
                <a:latin typeface="Times New Roman" panose="02020603050405020304" pitchFamily="18" charset="0"/>
              </a:rPr>
              <a:t>The act of thought by which I attempt to doubt my own existence proves that I </a:t>
            </a:r>
            <a:r>
              <a:rPr lang="en-US" altLang="en-US" sz="3200" dirty="0" smtClean="0">
                <a:solidFill>
                  <a:srgbClr val="FFFFFF"/>
                </a:solidFill>
                <a:latin typeface="Times New Roman" panose="02020603050405020304" pitchFamily="18" charset="0"/>
              </a:rPr>
              <a:t>exist in virtue of my immediate awareness that even the attempt to doubt </a:t>
            </a:r>
            <a:r>
              <a:rPr lang="en-US" altLang="en-US" sz="3200" i="1" dirty="0" smtClean="0">
                <a:solidFill>
                  <a:srgbClr val="FFFFFF"/>
                </a:solidFill>
                <a:latin typeface="Times New Roman" panose="02020603050405020304" pitchFamily="18" charset="0"/>
              </a:rPr>
              <a:t>shows me </a:t>
            </a:r>
            <a:r>
              <a:rPr lang="en-US" altLang="en-US" sz="3200" dirty="0" smtClean="0">
                <a:solidFill>
                  <a:srgbClr val="FFFFFF"/>
                </a:solidFill>
                <a:latin typeface="Times New Roman" panose="02020603050405020304" pitchFamily="18" charset="0"/>
              </a:rPr>
              <a:t>the impossibility of succeeding in the attempt to doubt my existence.  </a:t>
            </a:r>
            <a:r>
              <a:rPr lang="en-US" altLang="en-US" sz="3200" dirty="0">
                <a:solidFill>
                  <a:srgbClr val="FFFFFF"/>
                </a:solidFill>
                <a:latin typeface="Times New Roman" panose="02020603050405020304" pitchFamily="18" charset="0"/>
              </a:rPr>
              <a:t>(</a:t>
            </a:r>
            <a:r>
              <a:rPr lang="en-US" altLang="en-US" sz="3200" dirty="0" err="1">
                <a:solidFill>
                  <a:srgbClr val="FFFFFF"/>
                </a:solidFill>
                <a:latin typeface="Times New Roman" panose="02020603050405020304" pitchFamily="18" charset="0"/>
              </a:rPr>
              <a:t>Jaako</a:t>
            </a:r>
            <a:r>
              <a:rPr lang="en-US" altLang="en-US" sz="3200" dirty="0">
                <a:solidFill>
                  <a:srgbClr val="FFFFFF"/>
                </a:solidFill>
                <a:latin typeface="Times New Roman" panose="02020603050405020304" pitchFamily="18" charset="0"/>
              </a:rPr>
              <a:t> </a:t>
            </a:r>
            <a:r>
              <a:rPr lang="en-US" altLang="en-US" sz="3200" dirty="0" err="1">
                <a:solidFill>
                  <a:srgbClr val="FFFFFF"/>
                </a:solidFill>
                <a:latin typeface="Times New Roman" panose="02020603050405020304" pitchFamily="18" charset="0"/>
              </a:rPr>
              <a:t>Hintikka</a:t>
            </a:r>
            <a:r>
              <a:rPr lang="en-US" altLang="en-US" sz="3200" dirty="0">
                <a:solidFill>
                  <a:srgbClr val="FFFFFF"/>
                </a:solidFill>
                <a:latin typeface="Times New Roman" panose="02020603050405020304" pitchFamily="18" charset="0"/>
              </a:rPr>
              <a:t>)</a:t>
            </a:r>
          </a:p>
        </p:txBody>
      </p:sp>
    </p:spTree>
  </p:cSld>
  <p:clrMapOvr>
    <a:masterClrMapping/>
  </p:clrMapOvr>
  <p:transition advClick="0">
    <p:cover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idx="4294967295"/>
          </p:nvPr>
        </p:nvSpPr>
        <p:spPr bwMode="auto">
          <a:xfrm>
            <a:off x="228600" y="533400"/>
            <a:ext cx="8675688" cy="774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381000"/>
            <a:r>
              <a:rPr lang="en-US" altLang="en-US" sz="4000" b="1" smtClean="0">
                <a:solidFill>
                  <a:srgbClr val="FFFFFF"/>
                </a:solidFill>
                <a:latin typeface="Times New Roman" panose="02020603050405020304" pitchFamily="18" charset="0"/>
              </a:rPr>
              <a:t>Why this might be right</a:t>
            </a:r>
          </a:p>
        </p:txBody>
      </p:sp>
      <p:sp>
        <p:nvSpPr>
          <p:cNvPr id="9219" name="Rectangle 3"/>
          <p:cNvSpPr>
            <a:spLocks noChangeArrowheads="1"/>
          </p:cNvSpPr>
          <p:nvPr/>
        </p:nvSpPr>
        <p:spPr bwMode="auto">
          <a:xfrm>
            <a:off x="250825" y="1260475"/>
            <a:ext cx="8629650" cy="22225"/>
          </a:xfrm>
          <a:prstGeom prst="rect">
            <a:avLst/>
          </a:prstGeom>
          <a:solidFill>
            <a:srgbClr val="66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9220" name="Freeform 4"/>
          <p:cNvSpPr>
            <a:spLocks noChangeArrowheads="1"/>
          </p:cNvSpPr>
          <p:nvPr/>
        </p:nvSpPr>
        <p:spPr bwMode="auto">
          <a:xfrm>
            <a:off x="228600" y="1238250"/>
            <a:ext cx="8675688" cy="68263"/>
          </a:xfrm>
          <a:custGeom>
            <a:avLst/>
            <a:gdLst>
              <a:gd name="T0" fmla="*/ 0 w 5465"/>
              <a:gd name="T1" fmla="*/ 2147483646 h 43"/>
              <a:gd name="T2" fmla="*/ 2147483646 w 5465"/>
              <a:gd name="T3" fmla="*/ 2147483646 h 43"/>
              <a:gd name="T4" fmla="*/ 2147483646 w 5465"/>
              <a:gd name="T5" fmla="*/ 0 h 43"/>
              <a:gd name="T6" fmla="*/ 2147483646 w 5465"/>
              <a:gd name="T7" fmla="*/ 2147483646 h 43"/>
              <a:gd name="T8" fmla="*/ 2147483646 w 5465"/>
              <a:gd name="T9" fmla="*/ 2147483646 h 43"/>
              <a:gd name="T10" fmla="*/ 2147483646 w 5465"/>
              <a:gd name="T11" fmla="*/ 2147483646 h 43"/>
              <a:gd name="T12" fmla="*/ 0 w 5465"/>
              <a:gd name="T13" fmla="*/ 2147483646 h 43"/>
              <a:gd name="T14" fmla="*/ 0 60000 65536"/>
              <a:gd name="T15" fmla="*/ 0 60000 65536"/>
              <a:gd name="T16" fmla="*/ 0 60000 65536"/>
              <a:gd name="T17" fmla="*/ 0 60000 65536"/>
              <a:gd name="T18" fmla="*/ 0 60000 65536"/>
              <a:gd name="T19" fmla="*/ 0 60000 65536"/>
              <a:gd name="T20" fmla="*/ 0 60000 65536"/>
              <a:gd name="T21" fmla="*/ 0 w 5465"/>
              <a:gd name="T22" fmla="*/ 0 h 43"/>
              <a:gd name="T23" fmla="*/ 5465 w 5465"/>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3">
                <a:moveTo>
                  <a:pt x="0" y="43"/>
                </a:moveTo>
                <a:lnTo>
                  <a:pt x="5465" y="43"/>
                </a:lnTo>
                <a:lnTo>
                  <a:pt x="5465" y="0"/>
                </a:lnTo>
                <a:lnTo>
                  <a:pt x="5450" y="14"/>
                </a:lnTo>
                <a:lnTo>
                  <a:pt x="5450" y="28"/>
                </a:lnTo>
                <a:lnTo>
                  <a:pt x="14" y="28"/>
                </a:lnTo>
                <a:lnTo>
                  <a:pt x="0" y="43"/>
                </a:lnTo>
                <a:close/>
              </a:path>
            </a:pathLst>
          </a:custGeom>
          <a:solidFill>
            <a:srgbClr val="005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21" name="Freeform 5"/>
          <p:cNvSpPr>
            <a:spLocks noChangeArrowheads="1"/>
          </p:cNvSpPr>
          <p:nvPr/>
        </p:nvSpPr>
        <p:spPr bwMode="auto">
          <a:xfrm>
            <a:off x="228600" y="1238250"/>
            <a:ext cx="8675688" cy="68263"/>
          </a:xfrm>
          <a:custGeom>
            <a:avLst/>
            <a:gdLst>
              <a:gd name="T0" fmla="*/ 0 w 5465"/>
              <a:gd name="T1" fmla="*/ 2147483646 h 43"/>
              <a:gd name="T2" fmla="*/ 0 w 5465"/>
              <a:gd name="T3" fmla="*/ 0 h 43"/>
              <a:gd name="T4" fmla="*/ 2147483646 w 5465"/>
              <a:gd name="T5" fmla="*/ 0 h 43"/>
              <a:gd name="T6" fmla="*/ 2147483646 w 5465"/>
              <a:gd name="T7" fmla="*/ 2147483646 h 43"/>
              <a:gd name="T8" fmla="*/ 2147483646 w 5465"/>
              <a:gd name="T9" fmla="*/ 2147483646 h 43"/>
              <a:gd name="T10" fmla="*/ 2147483646 w 5465"/>
              <a:gd name="T11" fmla="*/ 2147483646 h 43"/>
              <a:gd name="T12" fmla="*/ 0 w 5465"/>
              <a:gd name="T13" fmla="*/ 2147483646 h 43"/>
              <a:gd name="T14" fmla="*/ 0 60000 65536"/>
              <a:gd name="T15" fmla="*/ 0 60000 65536"/>
              <a:gd name="T16" fmla="*/ 0 60000 65536"/>
              <a:gd name="T17" fmla="*/ 0 60000 65536"/>
              <a:gd name="T18" fmla="*/ 0 60000 65536"/>
              <a:gd name="T19" fmla="*/ 0 60000 65536"/>
              <a:gd name="T20" fmla="*/ 0 60000 65536"/>
              <a:gd name="T21" fmla="*/ 0 w 5465"/>
              <a:gd name="T22" fmla="*/ 0 h 43"/>
              <a:gd name="T23" fmla="*/ 5465 w 5465"/>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3">
                <a:moveTo>
                  <a:pt x="0" y="43"/>
                </a:moveTo>
                <a:lnTo>
                  <a:pt x="0" y="0"/>
                </a:lnTo>
                <a:lnTo>
                  <a:pt x="5465" y="0"/>
                </a:lnTo>
                <a:lnTo>
                  <a:pt x="5450" y="14"/>
                </a:lnTo>
                <a:lnTo>
                  <a:pt x="14" y="14"/>
                </a:lnTo>
                <a:lnTo>
                  <a:pt x="14" y="28"/>
                </a:lnTo>
                <a:lnTo>
                  <a:pt x="0" y="43"/>
                </a:lnTo>
                <a:close/>
              </a:path>
            </a:pathLst>
          </a:custGeom>
          <a:solidFill>
            <a:srgbClr val="C1E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22" name="Rectangle 6"/>
          <p:cNvSpPr>
            <a:spLocks noGrp="1" noChangeArrowheads="1"/>
          </p:cNvSpPr>
          <p:nvPr>
            <p:ph type="subTitle" idx="4294967295"/>
          </p:nvPr>
        </p:nvSpPr>
        <p:spPr bwMode="auto">
          <a:xfrm>
            <a:off x="227013" y="1420813"/>
            <a:ext cx="8678862" cy="1723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defTabSz="381000">
              <a:spcBef>
                <a:spcPct val="0"/>
              </a:spcBef>
              <a:buFontTx/>
              <a:buNone/>
            </a:pPr>
            <a:r>
              <a:rPr lang="en-US" altLang="en-US" sz="2800" b="1" dirty="0" smtClean="0">
                <a:solidFill>
                  <a:srgbClr val="CCE6FF"/>
                </a:solidFill>
                <a:latin typeface="Times New Roman" panose="02020603050405020304" pitchFamily="18" charset="0"/>
              </a:rPr>
              <a:t>If the Cogito is an inference, it requires independent proof of a buried premise, whereas if it is a performance, it does not, since it is in fact a performance that proves the buried premise true.</a:t>
            </a:r>
          </a:p>
        </p:txBody>
      </p:sp>
      <p:sp>
        <p:nvSpPr>
          <p:cNvPr id="9223" name="Text Box 7"/>
          <p:cNvSpPr txBox="1">
            <a:spLocks noChangeArrowheads="1"/>
          </p:cNvSpPr>
          <p:nvPr/>
        </p:nvSpPr>
        <p:spPr bwMode="auto">
          <a:xfrm>
            <a:off x="250825" y="3200400"/>
            <a:ext cx="8675688" cy="295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381000">
              <a:defRPr>
                <a:solidFill>
                  <a:schemeClr val="tx1"/>
                </a:solidFill>
                <a:latin typeface="Arial" panose="020B0604020202020204" pitchFamily="34" charset="0"/>
              </a:defRPr>
            </a:lvl1pPr>
            <a:lvl2pPr marL="742950" indent="-285750" defTabSz="381000">
              <a:defRPr>
                <a:solidFill>
                  <a:schemeClr val="tx1"/>
                </a:solidFill>
                <a:latin typeface="Arial" panose="020B0604020202020204" pitchFamily="34" charset="0"/>
              </a:defRPr>
            </a:lvl2pPr>
            <a:lvl3pPr marL="1143000" indent="-228600" defTabSz="381000">
              <a:defRPr>
                <a:solidFill>
                  <a:schemeClr val="tx1"/>
                </a:solidFill>
                <a:latin typeface="Arial" panose="020B0604020202020204" pitchFamily="34" charset="0"/>
              </a:defRPr>
            </a:lvl3pPr>
            <a:lvl4pPr marL="1600200" indent="-228600" defTabSz="381000">
              <a:defRPr>
                <a:solidFill>
                  <a:schemeClr val="tx1"/>
                </a:solidFill>
                <a:latin typeface="Arial" panose="020B0604020202020204" pitchFamily="34" charset="0"/>
              </a:defRPr>
            </a:lvl4pPr>
            <a:lvl5pPr marL="2057400" indent="-228600" defTabSz="381000">
              <a:defRPr>
                <a:solidFill>
                  <a:schemeClr val="tx1"/>
                </a:solidFill>
                <a:latin typeface="Arial" panose="020B0604020202020204" pitchFamily="34" charset="0"/>
              </a:defRPr>
            </a:lvl5pPr>
            <a:lvl6pPr marL="2514600" indent="-228600" defTabSz="381000" eaLnBrk="0" fontAlgn="base" hangingPunct="0">
              <a:spcBef>
                <a:spcPct val="0"/>
              </a:spcBef>
              <a:spcAft>
                <a:spcPct val="0"/>
              </a:spcAft>
              <a:defRPr>
                <a:solidFill>
                  <a:schemeClr val="tx1"/>
                </a:solidFill>
                <a:latin typeface="Arial" panose="020B0604020202020204" pitchFamily="34" charset="0"/>
              </a:defRPr>
            </a:lvl6pPr>
            <a:lvl7pPr marL="2971800" indent="-228600" defTabSz="381000" eaLnBrk="0" fontAlgn="base" hangingPunct="0">
              <a:spcBef>
                <a:spcPct val="0"/>
              </a:spcBef>
              <a:spcAft>
                <a:spcPct val="0"/>
              </a:spcAft>
              <a:defRPr>
                <a:solidFill>
                  <a:schemeClr val="tx1"/>
                </a:solidFill>
                <a:latin typeface="Arial" panose="020B0604020202020204" pitchFamily="34" charset="0"/>
              </a:defRPr>
            </a:lvl7pPr>
            <a:lvl8pPr marL="3429000" indent="-228600" defTabSz="381000" eaLnBrk="0" fontAlgn="base" hangingPunct="0">
              <a:spcBef>
                <a:spcPct val="0"/>
              </a:spcBef>
              <a:spcAft>
                <a:spcPct val="0"/>
              </a:spcAft>
              <a:defRPr>
                <a:solidFill>
                  <a:schemeClr val="tx1"/>
                </a:solidFill>
                <a:latin typeface="Arial" panose="020B0604020202020204" pitchFamily="34" charset="0"/>
              </a:defRPr>
            </a:lvl8pPr>
            <a:lvl9pPr marL="3886200" indent="-228600" defTabSz="381000" eaLnBrk="0" fontAlgn="base" hangingPunct="0">
              <a:spcBef>
                <a:spcPct val="0"/>
              </a:spcBef>
              <a:spcAft>
                <a:spcPct val="0"/>
              </a:spcAft>
              <a:defRPr>
                <a:solidFill>
                  <a:schemeClr val="tx1"/>
                </a:solidFill>
                <a:latin typeface="Arial" panose="020B0604020202020204" pitchFamily="34" charset="0"/>
              </a:defRPr>
            </a:lvl9pPr>
          </a:lstStyle>
          <a:p>
            <a:r>
              <a:rPr lang="en-US" altLang="en-US" sz="2400" dirty="0" err="1">
                <a:solidFill>
                  <a:srgbClr val="FFFFFF"/>
                </a:solidFill>
                <a:latin typeface="Times New Roman" panose="02020603050405020304" pitchFamily="18" charset="0"/>
              </a:rPr>
              <a:t>Hintikka</a:t>
            </a:r>
            <a:r>
              <a:rPr lang="en-US" altLang="en-US" sz="2400" dirty="0">
                <a:solidFill>
                  <a:srgbClr val="FFFFFF"/>
                </a:solidFill>
                <a:latin typeface="Times New Roman" panose="02020603050405020304" pitchFamily="18" charset="0"/>
              </a:rPr>
              <a:t> </a:t>
            </a:r>
            <a:r>
              <a:rPr lang="en-US" altLang="en-US" sz="2400" dirty="0" smtClean="0">
                <a:solidFill>
                  <a:srgbClr val="FFFFFF"/>
                </a:solidFill>
                <a:latin typeface="Times New Roman" panose="02020603050405020304" pitchFamily="18" charset="0"/>
              </a:rPr>
              <a:t>saw something that others who also noticed the ‘buried/ missing  premise’ problem didn’t and came up with a novel solution that avoids it while offering a more-satisfying support for the Cogito Belief: When I notice I am thinking and </a:t>
            </a:r>
            <a:r>
              <a:rPr lang="en-US" altLang="en-US" sz="2400" i="1" dirty="0" smtClean="0">
                <a:solidFill>
                  <a:srgbClr val="FFFFFF"/>
                </a:solidFill>
                <a:latin typeface="Times New Roman" panose="02020603050405020304" pitchFamily="18" charset="0"/>
              </a:rPr>
              <a:t>then attempt to doubt that I exist, </a:t>
            </a:r>
            <a:r>
              <a:rPr lang="en-US" altLang="en-US" sz="2400" dirty="0" smtClean="0">
                <a:solidFill>
                  <a:srgbClr val="FFFFFF"/>
                </a:solidFill>
                <a:latin typeface="Times New Roman" panose="02020603050405020304" pitchFamily="18" charset="0"/>
              </a:rPr>
              <a:t>What </a:t>
            </a:r>
            <a:r>
              <a:rPr lang="en-US" altLang="en-US" sz="2400" dirty="0">
                <a:solidFill>
                  <a:srgbClr val="FFFFFF"/>
                </a:solidFill>
                <a:latin typeface="Times New Roman" panose="02020603050405020304" pitchFamily="18" charset="0"/>
              </a:rPr>
              <a:t>proves that to be true?  The attempt </a:t>
            </a:r>
            <a:r>
              <a:rPr lang="en-US" altLang="en-US" sz="2400" i="1" dirty="0">
                <a:solidFill>
                  <a:srgbClr val="FFFFFF"/>
                </a:solidFill>
                <a:latin typeface="Times New Roman" panose="02020603050405020304" pitchFamily="18" charset="0"/>
              </a:rPr>
              <a:t>to think otherwise</a:t>
            </a:r>
            <a:r>
              <a:rPr lang="en-US" altLang="en-US" sz="2400" dirty="0">
                <a:solidFill>
                  <a:srgbClr val="FFFFFF"/>
                </a:solidFill>
                <a:latin typeface="Times New Roman" panose="02020603050405020304" pitchFamily="18" charset="0"/>
              </a:rPr>
              <a:t>.  </a:t>
            </a:r>
            <a:r>
              <a:rPr lang="en-US" altLang="en-US" sz="2400" dirty="0" smtClean="0">
                <a:solidFill>
                  <a:srgbClr val="FFFFFF"/>
                </a:solidFill>
                <a:latin typeface="Times New Roman" panose="02020603050405020304" pitchFamily="18" charset="0"/>
              </a:rPr>
              <a:t>Trying to doubt one’s existence </a:t>
            </a:r>
            <a:r>
              <a:rPr lang="en-US" altLang="en-US" sz="2400" i="1" dirty="0" smtClean="0">
                <a:solidFill>
                  <a:srgbClr val="FFFFFF"/>
                </a:solidFill>
                <a:latin typeface="Times New Roman" panose="02020603050405020304" pitchFamily="18" charset="0"/>
              </a:rPr>
              <a:t>while noticing one’s thinking</a:t>
            </a:r>
            <a:r>
              <a:rPr lang="en-US" altLang="en-US" sz="2400" dirty="0" smtClean="0">
                <a:solidFill>
                  <a:srgbClr val="FFFFFF"/>
                </a:solidFill>
                <a:latin typeface="Times New Roman" panose="02020603050405020304" pitchFamily="18" charset="0"/>
              </a:rPr>
              <a:t>, \shows the impossibility of doubting one’s existence while aware of one’s thinking. And for RD, </a:t>
            </a:r>
            <a:r>
              <a:rPr lang="en-US" altLang="en-US" sz="2400" dirty="0" err="1" smtClean="0">
                <a:solidFill>
                  <a:srgbClr val="FFFFFF"/>
                </a:solidFill>
                <a:latin typeface="Times New Roman" panose="02020603050405020304" pitchFamily="18" charset="0"/>
              </a:rPr>
              <a:t>indubitability</a:t>
            </a:r>
            <a:r>
              <a:rPr lang="en-US" altLang="en-US" sz="2400" dirty="0" smtClean="0">
                <a:solidFill>
                  <a:srgbClr val="FFFFFF"/>
                </a:solidFill>
                <a:latin typeface="Times New Roman" panose="02020603050405020304" pitchFamily="18" charset="0"/>
              </a:rPr>
              <a:t> of a belief turns it into K*.</a:t>
            </a:r>
            <a:endParaRPr lang="en-US" altLang="en-US" sz="2400" dirty="0">
              <a:solidFill>
                <a:srgbClr val="FFFFFF"/>
              </a:solidFill>
              <a:latin typeface="Times New Roman" panose="02020603050405020304" pitchFamily="18" charset="0"/>
            </a:endParaRPr>
          </a:p>
        </p:txBody>
      </p:sp>
    </p:spTree>
  </p:cSld>
  <p:clrMapOvr>
    <a:masterClrMapping/>
  </p:clrMapOvr>
  <p:transition advClick="0">
    <p:cover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ctrTitle" idx="4294967295"/>
          </p:nvPr>
        </p:nvSpPr>
        <p:spPr bwMode="auto">
          <a:xfrm>
            <a:off x="228600" y="0"/>
            <a:ext cx="8675688" cy="13160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381000"/>
            <a:r>
              <a:rPr lang="en-US" altLang="en-US" sz="4000" b="1" smtClean="0">
                <a:solidFill>
                  <a:srgbClr val="FFFFFF"/>
                </a:solidFill>
                <a:latin typeface="Times New Roman" panose="02020603050405020304" pitchFamily="18" charset="0"/>
              </a:rPr>
              <a:t>How the Cogito Belief leads to a Criterion for Absolute Truth</a:t>
            </a:r>
          </a:p>
        </p:txBody>
      </p:sp>
      <p:sp>
        <p:nvSpPr>
          <p:cNvPr id="10243" name="Rectangle 3"/>
          <p:cNvSpPr>
            <a:spLocks noChangeArrowheads="1"/>
          </p:cNvSpPr>
          <p:nvPr/>
        </p:nvSpPr>
        <p:spPr bwMode="auto">
          <a:xfrm>
            <a:off x="250825" y="1270000"/>
            <a:ext cx="8629650" cy="22225"/>
          </a:xfrm>
          <a:prstGeom prst="rect">
            <a:avLst/>
          </a:prstGeom>
          <a:solidFill>
            <a:srgbClr val="66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10244" name="Freeform 4"/>
          <p:cNvSpPr>
            <a:spLocks noChangeArrowheads="1"/>
          </p:cNvSpPr>
          <p:nvPr/>
        </p:nvSpPr>
        <p:spPr bwMode="auto">
          <a:xfrm>
            <a:off x="228600" y="1246188"/>
            <a:ext cx="8675688" cy="69850"/>
          </a:xfrm>
          <a:custGeom>
            <a:avLst/>
            <a:gdLst>
              <a:gd name="T0" fmla="*/ 0 w 5465"/>
              <a:gd name="T1" fmla="*/ 2147483646 h 44"/>
              <a:gd name="T2" fmla="*/ 2147483646 w 5465"/>
              <a:gd name="T3" fmla="*/ 2147483646 h 44"/>
              <a:gd name="T4" fmla="*/ 2147483646 w 5465"/>
              <a:gd name="T5" fmla="*/ 0 h 44"/>
              <a:gd name="T6" fmla="*/ 2147483646 w 5465"/>
              <a:gd name="T7" fmla="*/ 2147483646 h 44"/>
              <a:gd name="T8" fmla="*/ 2147483646 w 5465"/>
              <a:gd name="T9" fmla="*/ 2147483646 h 44"/>
              <a:gd name="T10" fmla="*/ 2147483646 w 5465"/>
              <a:gd name="T11" fmla="*/ 2147483646 h 44"/>
              <a:gd name="T12" fmla="*/ 0 w 5465"/>
              <a:gd name="T13" fmla="*/ 2147483646 h 44"/>
              <a:gd name="T14" fmla="*/ 0 60000 65536"/>
              <a:gd name="T15" fmla="*/ 0 60000 65536"/>
              <a:gd name="T16" fmla="*/ 0 60000 65536"/>
              <a:gd name="T17" fmla="*/ 0 60000 65536"/>
              <a:gd name="T18" fmla="*/ 0 60000 65536"/>
              <a:gd name="T19" fmla="*/ 0 60000 65536"/>
              <a:gd name="T20" fmla="*/ 0 60000 65536"/>
              <a:gd name="T21" fmla="*/ 0 w 5465"/>
              <a:gd name="T22" fmla="*/ 0 h 44"/>
              <a:gd name="T23" fmla="*/ 5465 w 546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4">
                <a:moveTo>
                  <a:pt x="0" y="44"/>
                </a:moveTo>
                <a:lnTo>
                  <a:pt x="5465" y="44"/>
                </a:lnTo>
                <a:lnTo>
                  <a:pt x="5465" y="0"/>
                </a:lnTo>
                <a:lnTo>
                  <a:pt x="5450" y="15"/>
                </a:lnTo>
                <a:lnTo>
                  <a:pt x="5450" y="29"/>
                </a:lnTo>
                <a:lnTo>
                  <a:pt x="14" y="29"/>
                </a:lnTo>
                <a:lnTo>
                  <a:pt x="0" y="44"/>
                </a:lnTo>
                <a:close/>
              </a:path>
            </a:pathLst>
          </a:custGeom>
          <a:solidFill>
            <a:srgbClr val="005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45" name="Freeform 5"/>
          <p:cNvSpPr>
            <a:spLocks noChangeArrowheads="1"/>
          </p:cNvSpPr>
          <p:nvPr/>
        </p:nvSpPr>
        <p:spPr bwMode="auto">
          <a:xfrm>
            <a:off x="228600" y="1246188"/>
            <a:ext cx="8675688" cy="69850"/>
          </a:xfrm>
          <a:custGeom>
            <a:avLst/>
            <a:gdLst>
              <a:gd name="T0" fmla="*/ 0 w 5465"/>
              <a:gd name="T1" fmla="*/ 2147483646 h 44"/>
              <a:gd name="T2" fmla="*/ 0 w 5465"/>
              <a:gd name="T3" fmla="*/ 0 h 44"/>
              <a:gd name="T4" fmla="*/ 2147483646 w 5465"/>
              <a:gd name="T5" fmla="*/ 0 h 44"/>
              <a:gd name="T6" fmla="*/ 2147483646 w 5465"/>
              <a:gd name="T7" fmla="*/ 2147483646 h 44"/>
              <a:gd name="T8" fmla="*/ 2147483646 w 5465"/>
              <a:gd name="T9" fmla="*/ 2147483646 h 44"/>
              <a:gd name="T10" fmla="*/ 2147483646 w 5465"/>
              <a:gd name="T11" fmla="*/ 2147483646 h 44"/>
              <a:gd name="T12" fmla="*/ 0 w 5465"/>
              <a:gd name="T13" fmla="*/ 2147483646 h 44"/>
              <a:gd name="T14" fmla="*/ 0 60000 65536"/>
              <a:gd name="T15" fmla="*/ 0 60000 65536"/>
              <a:gd name="T16" fmla="*/ 0 60000 65536"/>
              <a:gd name="T17" fmla="*/ 0 60000 65536"/>
              <a:gd name="T18" fmla="*/ 0 60000 65536"/>
              <a:gd name="T19" fmla="*/ 0 60000 65536"/>
              <a:gd name="T20" fmla="*/ 0 60000 65536"/>
              <a:gd name="T21" fmla="*/ 0 w 5465"/>
              <a:gd name="T22" fmla="*/ 0 h 44"/>
              <a:gd name="T23" fmla="*/ 5465 w 546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4">
                <a:moveTo>
                  <a:pt x="0" y="44"/>
                </a:moveTo>
                <a:lnTo>
                  <a:pt x="0" y="0"/>
                </a:lnTo>
                <a:lnTo>
                  <a:pt x="5465" y="0"/>
                </a:lnTo>
                <a:lnTo>
                  <a:pt x="5450" y="15"/>
                </a:lnTo>
                <a:lnTo>
                  <a:pt x="14" y="15"/>
                </a:lnTo>
                <a:lnTo>
                  <a:pt x="14" y="29"/>
                </a:lnTo>
                <a:lnTo>
                  <a:pt x="0" y="44"/>
                </a:lnTo>
                <a:close/>
              </a:path>
            </a:pathLst>
          </a:custGeom>
          <a:solidFill>
            <a:srgbClr val="C1E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46" name="Rectangle 6"/>
          <p:cNvSpPr>
            <a:spLocks noGrp="1" noChangeArrowheads="1"/>
          </p:cNvSpPr>
          <p:nvPr>
            <p:ph type="subTitle" idx="4294967295"/>
          </p:nvPr>
        </p:nvSpPr>
        <p:spPr bwMode="auto">
          <a:xfrm>
            <a:off x="285750" y="1485900"/>
            <a:ext cx="8677275" cy="9842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defTabSz="381000">
              <a:spcBef>
                <a:spcPct val="0"/>
              </a:spcBef>
              <a:buFontTx/>
              <a:buNone/>
            </a:pPr>
            <a:r>
              <a:rPr lang="en-US" altLang="en-US" b="1" dirty="0" smtClean="0">
                <a:solidFill>
                  <a:srgbClr val="CCE6FF"/>
                </a:solidFill>
                <a:latin typeface="Times New Roman" panose="02020603050405020304" pitchFamily="18" charset="0"/>
              </a:rPr>
              <a:t>Ask: What does the Cogito Belief have</a:t>
            </a:r>
            <a:br>
              <a:rPr lang="en-US" altLang="en-US" b="1" dirty="0" smtClean="0">
                <a:solidFill>
                  <a:srgbClr val="CCE6FF"/>
                </a:solidFill>
                <a:latin typeface="Times New Roman" panose="02020603050405020304" pitchFamily="18" charset="0"/>
              </a:rPr>
            </a:br>
            <a:r>
              <a:rPr lang="en-US" altLang="en-US" b="1" dirty="0" smtClean="0">
                <a:solidFill>
                  <a:srgbClr val="CCE6FF"/>
                </a:solidFill>
                <a:latin typeface="Times New Roman" panose="02020603050405020304" pitchFamily="18" charset="0"/>
              </a:rPr>
              <a:t>that all dubitable beliefs lack?</a:t>
            </a:r>
          </a:p>
        </p:txBody>
      </p:sp>
      <p:sp>
        <p:nvSpPr>
          <p:cNvPr id="10247" name="Text Box 7"/>
          <p:cNvSpPr txBox="1">
            <a:spLocks noChangeArrowheads="1"/>
          </p:cNvSpPr>
          <p:nvPr/>
        </p:nvSpPr>
        <p:spPr bwMode="auto">
          <a:xfrm>
            <a:off x="292100" y="2640013"/>
            <a:ext cx="8675688" cy="318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381000">
              <a:defRPr>
                <a:solidFill>
                  <a:schemeClr val="tx1"/>
                </a:solidFill>
                <a:latin typeface="Arial" panose="020B0604020202020204" pitchFamily="34" charset="0"/>
              </a:defRPr>
            </a:lvl1pPr>
            <a:lvl2pPr marL="742950" indent="-285750" defTabSz="381000">
              <a:defRPr>
                <a:solidFill>
                  <a:schemeClr val="tx1"/>
                </a:solidFill>
                <a:latin typeface="Arial" panose="020B0604020202020204" pitchFamily="34" charset="0"/>
              </a:defRPr>
            </a:lvl2pPr>
            <a:lvl3pPr marL="1143000" indent="-228600" defTabSz="381000">
              <a:defRPr>
                <a:solidFill>
                  <a:schemeClr val="tx1"/>
                </a:solidFill>
                <a:latin typeface="Arial" panose="020B0604020202020204" pitchFamily="34" charset="0"/>
              </a:defRPr>
            </a:lvl3pPr>
            <a:lvl4pPr marL="1600200" indent="-228600" defTabSz="381000">
              <a:defRPr>
                <a:solidFill>
                  <a:schemeClr val="tx1"/>
                </a:solidFill>
                <a:latin typeface="Arial" panose="020B0604020202020204" pitchFamily="34" charset="0"/>
              </a:defRPr>
            </a:lvl4pPr>
            <a:lvl5pPr marL="2057400" indent="-228600" defTabSz="381000">
              <a:defRPr>
                <a:solidFill>
                  <a:schemeClr val="tx1"/>
                </a:solidFill>
                <a:latin typeface="Arial" panose="020B0604020202020204" pitchFamily="34" charset="0"/>
              </a:defRPr>
            </a:lvl5pPr>
            <a:lvl6pPr marL="2514600" indent="-228600" defTabSz="381000" eaLnBrk="0" fontAlgn="base" hangingPunct="0">
              <a:spcBef>
                <a:spcPct val="0"/>
              </a:spcBef>
              <a:spcAft>
                <a:spcPct val="0"/>
              </a:spcAft>
              <a:defRPr>
                <a:solidFill>
                  <a:schemeClr val="tx1"/>
                </a:solidFill>
                <a:latin typeface="Arial" panose="020B0604020202020204" pitchFamily="34" charset="0"/>
              </a:defRPr>
            </a:lvl6pPr>
            <a:lvl7pPr marL="2971800" indent="-228600" defTabSz="381000" eaLnBrk="0" fontAlgn="base" hangingPunct="0">
              <a:spcBef>
                <a:spcPct val="0"/>
              </a:spcBef>
              <a:spcAft>
                <a:spcPct val="0"/>
              </a:spcAft>
              <a:defRPr>
                <a:solidFill>
                  <a:schemeClr val="tx1"/>
                </a:solidFill>
                <a:latin typeface="Arial" panose="020B0604020202020204" pitchFamily="34" charset="0"/>
              </a:defRPr>
            </a:lvl7pPr>
            <a:lvl8pPr marL="3429000" indent="-228600" defTabSz="381000" eaLnBrk="0" fontAlgn="base" hangingPunct="0">
              <a:spcBef>
                <a:spcPct val="0"/>
              </a:spcBef>
              <a:spcAft>
                <a:spcPct val="0"/>
              </a:spcAft>
              <a:defRPr>
                <a:solidFill>
                  <a:schemeClr val="tx1"/>
                </a:solidFill>
                <a:latin typeface="Arial" panose="020B0604020202020204" pitchFamily="34" charset="0"/>
              </a:defRPr>
            </a:lvl8pPr>
            <a:lvl9pPr marL="3886200" indent="-228600" defTabSz="381000" eaLnBrk="0" fontAlgn="base" hangingPunct="0">
              <a:spcBef>
                <a:spcPct val="0"/>
              </a:spcBef>
              <a:spcAft>
                <a:spcPct val="0"/>
              </a:spcAft>
              <a:defRPr>
                <a:solidFill>
                  <a:schemeClr val="tx1"/>
                </a:solidFill>
                <a:latin typeface="Arial" panose="020B0604020202020204" pitchFamily="34" charset="0"/>
              </a:defRPr>
            </a:lvl9pPr>
          </a:lstStyle>
          <a:p>
            <a:pPr>
              <a:buClr>
                <a:srgbClr val="CCE6FF"/>
              </a:buClr>
            </a:pPr>
            <a:r>
              <a:rPr lang="en-US" altLang="en-US" sz="2800" dirty="0">
                <a:solidFill>
                  <a:srgbClr val="FFFFFF"/>
                </a:solidFill>
                <a:latin typeface="Times New Roman" panose="02020603050405020304" pitchFamily="18" charset="0"/>
              </a:rPr>
              <a:t>Possible answers:</a:t>
            </a:r>
          </a:p>
          <a:p>
            <a:pPr>
              <a:buClr>
                <a:srgbClr val="CCE6FF"/>
              </a:buClr>
            </a:pPr>
            <a:r>
              <a:rPr lang="en-US" altLang="en-US" sz="2800" dirty="0">
                <a:solidFill>
                  <a:srgbClr val="FFFFFF"/>
                </a:solidFill>
                <a:latin typeface="Times New Roman" panose="02020603050405020304" pitchFamily="18" charset="0"/>
              </a:rPr>
              <a:t>1.  Clear and distinct ideas</a:t>
            </a:r>
          </a:p>
          <a:p>
            <a:pPr>
              <a:buClr>
                <a:srgbClr val="CCE6FF"/>
              </a:buClr>
            </a:pPr>
            <a:r>
              <a:rPr lang="en-US" altLang="en-US" sz="2800" dirty="0">
                <a:solidFill>
                  <a:srgbClr val="FFFFFF"/>
                </a:solidFill>
                <a:latin typeface="Times New Roman" panose="02020603050405020304" pitchFamily="18" charset="0"/>
              </a:rPr>
              <a:t>2.  Self-evidence</a:t>
            </a:r>
          </a:p>
          <a:p>
            <a:pPr>
              <a:buClr>
                <a:srgbClr val="CCE6FF"/>
              </a:buClr>
            </a:pPr>
            <a:endParaRPr lang="en-US" altLang="en-US" sz="1100" dirty="0" smtClean="0">
              <a:solidFill>
                <a:srgbClr val="FFFFFF"/>
              </a:solidFill>
              <a:latin typeface="Times New Roman" panose="02020603050405020304" pitchFamily="18" charset="0"/>
            </a:endParaRPr>
          </a:p>
          <a:p>
            <a:pPr>
              <a:buClr>
                <a:srgbClr val="CCE6FF"/>
              </a:buClr>
            </a:pPr>
            <a:r>
              <a:rPr lang="en-US" altLang="en-US" sz="2800" dirty="0" smtClean="0">
                <a:solidFill>
                  <a:srgbClr val="FFFFFF"/>
                </a:solidFill>
                <a:latin typeface="Times New Roman" panose="02020603050405020304" pitchFamily="18" charset="0"/>
              </a:rPr>
              <a:t>Descartes</a:t>
            </a:r>
            <a:r>
              <a:rPr lang="en-US" altLang="en-US" sz="2800" dirty="0">
                <a:solidFill>
                  <a:srgbClr val="FFFFFF"/>
                </a:solidFill>
                <a:latin typeface="Times New Roman" panose="02020603050405020304" pitchFamily="18" charset="0"/>
              </a:rPr>
              <a:t>’ proposal: if a belief contains, like the Cogito,  all and only clear and distinct ideas, and seems self-evidently true to </a:t>
            </a:r>
            <a:r>
              <a:rPr lang="en-US" altLang="en-US" sz="2800" dirty="0" smtClean="0">
                <a:solidFill>
                  <a:srgbClr val="FFFFFF"/>
                </a:solidFill>
                <a:latin typeface="Times New Roman" panose="02020603050405020304" pitchFamily="18" charset="0"/>
              </a:rPr>
              <a:t>‘the light of reason’ </a:t>
            </a:r>
            <a:r>
              <a:rPr lang="en-US" altLang="en-US" sz="2800" dirty="0">
                <a:solidFill>
                  <a:srgbClr val="FFFFFF"/>
                </a:solidFill>
                <a:latin typeface="Times New Roman" panose="02020603050405020304" pitchFamily="18" charset="0"/>
              </a:rPr>
              <a:t>when it considers it, then that belief is an instance of </a:t>
            </a:r>
            <a:r>
              <a:rPr lang="en-US" altLang="en-US" sz="2800" dirty="0" smtClean="0">
                <a:solidFill>
                  <a:srgbClr val="FFFFFF"/>
                </a:solidFill>
                <a:latin typeface="Times New Roman" panose="02020603050405020304" pitchFamily="18" charset="0"/>
              </a:rPr>
              <a:t>K*.</a:t>
            </a:r>
            <a:endParaRPr lang="en-US" altLang="en-US" sz="2800" dirty="0">
              <a:solidFill>
                <a:srgbClr val="FFFFFF"/>
              </a:solidFill>
              <a:latin typeface="Times New Roman" panose="02020603050405020304" pitchFamily="18" charset="0"/>
            </a:endParaRPr>
          </a:p>
        </p:txBody>
      </p:sp>
    </p:spTree>
  </p:cSld>
  <p:clrMapOvr>
    <a:masterClrMapping/>
  </p:clrMapOvr>
  <p:transition advClick="0">
    <p:cover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ctrTitle" idx="4294967295"/>
          </p:nvPr>
        </p:nvSpPr>
        <p:spPr bwMode="auto">
          <a:xfrm>
            <a:off x="228600" y="0"/>
            <a:ext cx="8675688" cy="123110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381000"/>
            <a:r>
              <a:rPr lang="en-US" altLang="en-US" sz="4000" b="1" dirty="0" smtClean="0">
                <a:solidFill>
                  <a:srgbClr val="FFFFFF"/>
                </a:solidFill>
                <a:latin typeface="Times New Roman" panose="02020603050405020304" pitchFamily="18" charset="0"/>
              </a:rPr>
              <a:t>Clarity &amp; Distinctness, and</a:t>
            </a:r>
            <a:br>
              <a:rPr lang="en-US" altLang="en-US" sz="4000" b="1" dirty="0" smtClean="0">
                <a:solidFill>
                  <a:srgbClr val="FFFFFF"/>
                </a:solidFill>
                <a:latin typeface="Times New Roman" panose="02020603050405020304" pitchFamily="18" charset="0"/>
              </a:rPr>
            </a:br>
            <a:r>
              <a:rPr lang="en-US" altLang="en-US" sz="4000" b="1" dirty="0" smtClean="0">
                <a:solidFill>
                  <a:srgbClr val="FFFFFF"/>
                </a:solidFill>
                <a:latin typeface="Times New Roman" panose="02020603050405020304" pitchFamily="18" charset="0"/>
              </a:rPr>
              <a:t>Self-Evidence</a:t>
            </a:r>
          </a:p>
        </p:txBody>
      </p:sp>
      <p:sp>
        <p:nvSpPr>
          <p:cNvPr id="11267" name="Rectangle 3"/>
          <p:cNvSpPr>
            <a:spLocks noChangeArrowheads="1"/>
          </p:cNvSpPr>
          <p:nvPr/>
        </p:nvSpPr>
        <p:spPr bwMode="auto">
          <a:xfrm>
            <a:off x="250825" y="1270000"/>
            <a:ext cx="8629650" cy="22225"/>
          </a:xfrm>
          <a:prstGeom prst="rect">
            <a:avLst/>
          </a:prstGeom>
          <a:solidFill>
            <a:srgbClr val="66B3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11268" name="Freeform 4"/>
          <p:cNvSpPr>
            <a:spLocks noChangeArrowheads="1"/>
          </p:cNvSpPr>
          <p:nvPr/>
        </p:nvSpPr>
        <p:spPr bwMode="auto">
          <a:xfrm>
            <a:off x="228600" y="1246188"/>
            <a:ext cx="8675688" cy="69850"/>
          </a:xfrm>
          <a:custGeom>
            <a:avLst/>
            <a:gdLst>
              <a:gd name="T0" fmla="*/ 0 w 5465"/>
              <a:gd name="T1" fmla="*/ 2147483646 h 44"/>
              <a:gd name="T2" fmla="*/ 2147483646 w 5465"/>
              <a:gd name="T3" fmla="*/ 2147483646 h 44"/>
              <a:gd name="T4" fmla="*/ 2147483646 w 5465"/>
              <a:gd name="T5" fmla="*/ 0 h 44"/>
              <a:gd name="T6" fmla="*/ 2147483646 w 5465"/>
              <a:gd name="T7" fmla="*/ 2147483646 h 44"/>
              <a:gd name="T8" fmla="*/ 2147483646 w 5465"/>
              <a:gd name="T9" fmla="*/ 2147483646 h 44"/>
              <a:gd name="T10" fmla="*/ 2147483646 w 5465"/>
              <a:gd name="T11" fmla="*/ 2147483646 h 44"/>
              <a:gd name="T12" fmla="*/ 0 w 5465"/>
              <a:gd name="T13" fmla="*/ 2147483646 h 44"/>
              <a:gd name="T14" fmla="*/ 0 60000 65536"/>
              <a:gd name="T15" fmla="*/ 0 60000 65536"/>
              <a:gd name="T16" fmla="*/ 0 60000 65536"/>
              <a:gd name="T17" fmla="*/ 0 60000 65536"/>
              <a:gd name="T18" fmla="*/ 0 60000 65536"/>
              <a:gd name="T19" fmla="*/ 0 60000 65536"/>
              <a:gd name="T20" fmla="*/ 0 60000 65536"/>
              <a:gd name="T21" fmla="*/ 0 w 5465"/>
              <a:gd name="T22" fmla="*/ 0 h 44"/>
              <a:gd name="T23" fmla="*/ 5465 w 546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4">
                <a:moveTo>
                  <a:pt x="0" y="44"/>
                </a:moveTo>
                <a:lnTo>
                  <a:pt x="5465" y="44"/>
                </a:lnTo>
                <a:lnTo>
                  <a:pt x="5465" y="0"/>
                </a:lnTo>
                <a:lnTo>
                  <a:pt x="5450" y="15"/>
                </a:lnTo>
                <a:lnTo>
                  <a:pt x="5450" y="29"/>
                </a:lnTo>
                <a:lnTo>
                  <a:pt x="14" y="29"/>
                </a:lnTo>
                <a:lnTo>
                  <a:pt x="0" y="44"/>
                </a:lnTo>
                <a:close/>
              </a:path>
            </a:pathLst>
          </a:custGeom>
          <a:solidFill>
            <a:srgbClr val="005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69" name="Freeform 5"/>
          <p:cNvSpPr>
            <a:spLocks noChangeArrowheads="1"/>
          </p:cNvSpPr>
          <p:nvPr/>
        </p:nvSpPr>
        <p:spPr bwMode="auto">
          <a:xfrm>
            <a:off x="228600" y="1246188"/>
            <a:ext cx="8675688" cy="69850"/>
          </a:xfrm>
          <a:custGeom>
            <a:avLst/>
            <a:gdLst>
              <a:gd name="T0" fmla="*/ 0 w 5465"/>
              <a:gd name="T1" fmla="*/ 2147483646 h 44"/>
              <a:gd name="T2" fmla="*/ 0 w 5465"/>
              <a:gd name="T3" fmla="*/ 0 h 44"/>
              <a:gd name="T4" fmla="*/ 2147483646 w 5465"/>
              <a:gd name="T5" fmla="*/ 0 h 44"/>
              <a:gd name="T6" fmla="*/ 2147483646 w 5465"/>
              <a:gd name="T7" fmla="*/ 2147483646 h 44"/>
              <a:gd name="T8" fmla="*/ 2147483646 w 5465"/>
              <a:gd name="T9" fmla="*/ 2147483646 h 44"/>
              <a:gd name="T10" fmla="*/ 2147483646 w 5465"/>
              <a:gd name="T11" fmla="*/ 2147483646 h 44"/>
              <a:gd name="T12" fmla="*/ 0 w 5465"/>
              <a:gd name="T13" fmla="*/ 2147483646 h 44"/>
              <a:gd name="T14" fmla="*/ 0 60000 65536"/>
              <a:gd name="T15" fmla="*/ 0 60000 65536"/>
              <a:gd name="T16" fmla="*/ 0 60000 65536"/>
              <a:gd name="T17" fmla="*/ 0 60000 65536"/>
              <a:gd name="T18" fmla="*/ 0 60000 65536"/>
              <a:gd name="T19" fmla="*/ 0 60000 65536"/>
              <a:gd name="T20" fmla="*/ 0 60000 65536"/>
              <a:gd name="T21" fmla="*/ 0 w 5465"/>
              <a:gd name="T22" fmla="*/ 0 h 44"/>
              <a:gd name="T23" fmla="*/ 5465 w 546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65" h="44">
                <a:moveTo>
                  <a:pt x="0" y="44"/>
                </a:moveTo>
                <a:lnTo>
                  <a:pt x="0" y="0"/>
                </a:lnTo>
                <a:lnTo>
                  <a:pt x="5465" y="0"/>
                </a:lnTo>
                <a:lnTo>
                  <a:pt x="5450" y="15"/>
                </a:lnTo>
                <a:lnTo>
                  <a:pt x="14" y="15"/>
                </a:lnTo>
                <a:lnTo>
                  <a:pt x="14" y="29"/>
                </a:lnTo>
                <a:lnTo>
                  <a:pt x="0" y="44"/>
                </a:lnTo>
                <a:close/>
              </a:path>
            </a:pathLst>
          </a:custGeom>
          <a:solidFill>
            <a:srgbClr val="C1E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70" name="Rectangle 6"/>
          <p:cNvSpPr>
            <a:spLocks noGrp="1" noChangeArrowheads="1"/>
          </p:cNvSpPr>
          <p:nvPr>
            <p:ph type="subTitle" idx="4294967295"/>
          </p:nvPr>
        </p:nvSpPr>
        <p:spPr bwMode="auto">
          <a:xfrm>
            <a:off x="227013" y="1420813"/>
            <a:ext cx="8678862" cy="492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indent="0" algn="ctr" defTabSz="381000">
              <a:spcBef>
                <a:spcPct val="0"/>
              </a:spcBef>
              <a:buFontTx/>
              <a:buNone/>
            </a:pPr>
            <a:r>
              <a:rPr lang="en-US" altLang="en-US" b="1" smtClean="0">
                <a:solidFill>
                  <a:srgbClr val="CCE6FF"/>
                </a:solidFill>
                <a:latin typeface="Times New Roman" panose="02020603050405020304" pitchFamily="18" charset="0"/>
              </a:rPr>
              <a:t>What are they?</a:t>
            </a:r>
          </a:p>
        </p:txBody>
      </p:sp>
      <p:sp>
        <p:nvSpPr>
          <p:cNvPr id="11271" name="Text Box 7"/>
          <p:cNvSpPr txBox="1">
            <a:spLocks noChangeArrowheads="1"/>
          </p:cNvSpPr>
          <p:nvPr/>
        </p:nvSpPr>
        <p:spPr bwMode="auto">
          <a:xfrm>
            <a:off x="228600" y="2382838"/>
            <a:ext cx="8675688"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381000">
              <a:defRPr>
                <a:solidFill>
                  <a:schemeClr val="tx1"/>
                </a:solidFill>
                <a:latin typeface="Arial" panose="020B0604020202020204" pitchFamily="34" charset="0"/>
              </a:defRPr>
            </a:lvl1pPr>
            <a:lvl2pPr marL="742950" indent="-285750" defTabSz="381000">
              <a:defRPr>
                <a:solidFill>
                  <a:schemeClr val="tx1"/>
                </a:solidFill>
                <a:latin typeface="Arial" panose="020B0604020202020204" pitchFamily="34" charset="0"/>
              </a:defRPr>
            </a:lvl2pPr>
            <a:lvl3pPr marL="1143000" indent="-228600" defTabSz="381000">
              <a:defRPr>
                <a:solidFill>
                  <a:schemeClr val="tx1"/>
                </a:solidFill>
                <a:latin typeface="Arial" panose="020B0604020202020204" pitchFamily="34" charset="0"/>
              </a:defRPr>
            </a:lvl3pPr>
            <a:lvl4pPr marL="1600200" indent="-228600" defTabSz="381000">
              <a:defRPr>
                <a:solidFill>
                  <a:schemeClr val="tx1"/>
                </a:solidFill>
                <a:latin typeface="Arial" panose="020B0604020202020204" pitchFamily="34" charset="0"/>
              </a:defRPr>
            </a:lvl4pPr>
            <a:lvl5pPr marL="2057400" indent="-228600" defTabSz="381000">
              <a:defRPr>
                <a:solidFill>
                  <a:schemeClr val="tx1"/>
                </a:solidFill>
                <a:latin typeface="Arial" panose="020B0604020202020204" pitchFamily="34" charset="0"/>
              </a:defRPr>
            </a:lvl5pPr>
            <a:lvl6pPr marL="2514600" indent="-228600" defTabSz="381000" eaLnBrk="0" fontAlgn="base" hangingPunct="0">
              <a:spcBef>
                <a:spcPct val="0"/>
              </a:spcBef>
              <a:spcAft>
                <a:spcPct val="0"/>
              </a:spcAft>
              <a:defRPr>
                <a:solidFill>
                  <a:schemeClr val="tx1"/>
                </a:solidFill>
                <a:latin typeface="Arial" panose="020B0604020202020204" pitchFamily="34" charset="0"/>
              </a:defRPr>
            </a:lvl6pPr>
            <a:lvl7pPr marL="2971800" indent="-228600" defTabSz="381000" eaLnBrk="0" fontAlgn="base" hangingPunct="0">
              <a:spcBef>
                <a:spcPct val="0"/>
              </a:spcBef>
              <a:spcAft>
                <a:spcPct val="0"/>
              </a:spcAft>
              <a:defRPr>
                <a:solidFill>
                  <a:schemeClr val="tx1"/>
                </a:solidFill>
                <a:latin typeface="Arial" panose="020B0604020202020204" pitchFamily="34" charset="0"/>
              </a:defRPr>
            </a:lvl7pPr>
            <a:lvl8pPr marL="3429000" indent="-228600" defTabSz="381000" eaLnBrk="0" fontAlgn="base" hangingPunct="0">
              <a:spcBef>
                <a:spcPct val="0"/>
              </a:spcBef>
              <a:spcAft>
                <a:spcPct val="0"/>
              </a:spcAft>
              <a:defRPr>
                <a:solidFill>
                  <a:schemeClr val="tx1"/>
                </a:solidFill>
                <a:latin typeface="Arial" panose="020B0604020202020204" pitchFamily="34" charset="0"/>
              </a:defRPr>
            </a:lvl8pPr>
            <a:lvl9pPr marL="3886200" indent="-228600" defTabSz="381000" eaLnBrk="0" fontAlgn="base" hangingPunct="0">
              <a:spcBef>
                <a:spcPct val="0"/>
              </a:spcBef>
              <a:spcAft>
                <a:spcPct val="0"/>
              </a:spcAft>
              <a:defRPr>
                <a:solidFill>
                  <a:schemeClr val="tx1"/>
                </a:solidFill>
                <a:latin typeface="Arial" panose="020B0604020202020204" pitchFamily="34" charset="0"/>
              </a:defRPr>
            </a:lvl9pPr>
          </a:lstStyle>
          <a:p>
            <a:pPr>
              <a:spcAft>
                <a:spcPts val="1200"/>
              </a:spcAft>
            </a:pPr>
            <a:r>
              <a:rPr lang="en-US" altLang="en-US" sz="2800" dirty="0">
                <a:solidFill>
                  <a:srgbClr val="FFFFFF"/>
                </a:solidFill>
                <a:latin typeface="Times New Roman" panose="02020603050405020304" pitchFamily="18" charset="0"/>
              </a:rPr>
              <a:t>Clarity: obviousness.  An idea is obvious if it is in plain view.  The idea is not obscured from view.</a:t>
            </a:r>
          </a:p>
          <a:p>
            <a:pPr>
              <a:spcAft>
                <a:spcPts val="1200"/>
              </a:spcAft>
            </a:pPr>
            <a:r>
              <a:rPr lang="en-US" altLang="en-US" sz="2800" dirty="0">
                <a:solidFill>
                  <a:srgbClr val="FFFFFF"/>
                </a:solidFill>
                <a:latin typeface="Times New Roman" panose="02020603050405020304" pitchFamily="18" charset="0"/>
              </a:rPr>
              <a:t>Distinctness: the idea cannot be confused with any other idea.</a:t>
            </a:r>
          </a:p>
          <a:p>
            <a:r>
              <a:rPr lang="en-US" altLang="en-US" sz="2800" dirty="0">
                <a:solidFill>
                  <a:srgbClr val="FFFFFF"/>
                </a:solidFill>
                <a:latin typeface="Times New Roman" panose="02020603050405020304" pitchFamily="18" charset="0"/>
              </a:rPr>
              <a:t>Self-Evidence: A belief that is self-confirming (it </a:t>
            </a:r>
            <a:r>
              <a:rPr lang="en-US" altLang="en-US" sz="2800" dirty="0" smtClean="0">
                <a:solidFill>
                  <a:srgbClr val="FFFFFF"/>
                </a:solidFill>
                <a:latin typeface="Times New Roman" panose="02020603050405020304" pitchFamily="18" charset="0"/>
              </a:rPr>
              <a:t>contains everything needed to establish the belief as a </a:t>
            </a:r>
            <a:r>
              <a:rPr lang="en-US" altLang="en-US" sz="2800" dirty="0">
                <a:solidFill>
                  <a:srgbClr val="FFFFFF"/>
                </a:solidFill>
                <a:latin typeface="Times New Roman" panose="02020603050405020304" pitchFamily="18" charset="0"/>
              </a:rPr>
              <a:t>necessary truth given the concepts it contains...e.g., “A = A”).</a:t>
            </a:r>
          </a:p>
        </p:txBody>
      </p:sp>
    </p:spTree>
  </p:cSld>
  <p:clrMapOvr>
    <a:masterClrMapping/>
  </p:clrMapOvr>
  <p:transition advClick="0">
    <p:cover dir="r"/>
  </p:transition>
  <p:timing>
    <p:tnLst>
      <p:par>
        <p:cTn id="1" dur="indefinite" restart="never" nodeType="tmRoot"/>
      </p:par>
    </p:tnLst>
  </p:timing>
</p:sld>
</file>

<file path=ppt/theme/theme1.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4212</TotalTime>
  <Words>1779</Words>
  <Application>Microsoft Office PowerPoint</Application>
  <PresentationFormat>On-screen Show (4:3)</PresentationFormat>
  <Paragraphs>72</Paragraphs>
  <Slides>18</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Times New Roman</vt:lpstr>
      <vt:lpstr>Office Theme</vt:lpstr>
      <vt:lpstr>Meditation Two</vt:lpstr>
      <vt:lpstr>How RD’s Method of Doubt Leads to the Elimination of Doubt</vt:lpstr>
      <vt:lpstr>Cogito #1</vt:lpstr>
      <vt:lpstr>Why this might be right</vt:lpstr>
      <vt:lpstr>Why this cannot be right</vt:lpstr>
      <vt:lpstr>Cogito #2</vt:lpstr>
      <vt:lpstr>Why this might be right</vt:lpstr>
      <vt:lpstr>How the Cogito Belief leads to a Criterion for Absolute Truth</vt:lpstr>
      <vt:lpstr>Clarity &amp; Distinctness, and Self-Evidence</vt:lpstr>
      <vt:lpstr>The First Use of the Truth Criterion</vt:lpstr>
      <vt:lpstr>The Nature of the Ego</vt:lpstr>
      <vt:lpstr>RD’s Possible Responses</vt:lpstr>
      <vt:lpstr>PowerPoint Presentation</vt:lpstr>
      <vt:lpstr>PowerPoint Presentation</vt:lpstr>
      <vt:lpstr>So Again: The Plan of the Meditations</vt:lpstr>
      <vt:lpstr>[In this class, we will ignore the Wax discussion] Has RD Forgotten the Role of Sense Perception in our Discoveries about the Wax?</vt:lpstr>
      <vt:lpstr>What Properties Are Those?</vt:lpstr>
      <vt:lpstr>Why the nature of the Wax is known by reason, not sense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Meditation Two</dc:title>
  <dc:creator>Jason Potter</dc:creator>
  <cp:lastModifiedBy>Jason Potter</cp:lastModifiedBy>
  <cp:revision>38</cp:revision>
  <dcterms:modified xsi:type="dcterms:W3CDTF">2024-01-25T21:58:18Z</dcterms:modified>
</cp:coreProperties>
</file>